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1" d="100"/>
          <a:sy n="91" d="100"/>
        </p:scale>
        <p:origin x="10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7758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BILDIMPULS · offener Einstieg, ca. 4–5 min. Folie zeigen und zunächst kurz SCHWEIGEN (stiller Impuls, wirken lassen). Dann ganz offen: 'Beschreibt einfach, was ihr seht – es gibt kein richtig oder falsch.' Erst auf der BESCHREIBUNGSEBENE bleiben, möglichst viele Kinder zu Wort kommen lassen, jeden Beitrag annehmen und stichwortartig an der Tafel sammeln. Keine Begriffe oder Lösungen vorgeben. Ausführlicher Gesprächsverlauf: siehe Moderationsleitfaden (separate Datei).</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GEMEINSAMKEIT FINDEN · ca. 3 min. Vom Beschreiben zum Deuten. Kurze Murmelphase zu zweit, dann offen sammeln. Die Kinder sollen SELBST ein gemeinsames Wort finden – nicht vorgeben. Mögliche Schüleräußerungen: 'der Computer erkennt etwas', 'er schlägt etwas vor', 'er entscheidet/wählt aus'. Den Begriff ENTSCHEIDUNG, der von den SuS kommt, an der Tafel sichern – er führt zur Leitfrage. Wird 'KI' oder 'künstliche Intelligenz' genannt: aufgreifen, aber noch nicht erklären.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PROBLEMATISIERUNG · ca. 3 min. Hier den kognitiven Konflikt erzeugen: Ein Chip rechnet nur mit Zahlen – kein Gehirn, kein 'Verstehen'. Trotzdem entscheidet der Computer. Das Staunen zulassen ('Wie kann das gehen?'). Bewusst KEINE Lösung geben – die Spannung trägt zur Leitfrage.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LEITFRAGE FORMULIEREN · ca. 2–3 min. Frage GEMEINSAM zuspitzen und sichtbar festhalten (Tafel/Folie). Wichtig: Sie ist jetzt absichtlich noch nicht beantwortbar – nach Teil 1 (Stopp 1 &amp; 2) schon. So wird der Lernzuwachs messbar. ERWARTETE ANTWORT nach Teil 1: Der Computer nutzt künstliche Neuronen; ein Neuron sammelt Punkte für seine Eingaben und sagt ab einer Grenze 'Ja' oder 'Nein'; viele Neuronen bilden ein Netz. ALTERNATIVE LEITFRAGEN (je nach Geschmack): 1) 'Wie kann eine Maschine Ja oder Nein entscheiden?'  2) 'Was passiert im Computer, wenn eine KI etwas entscheidet?'  3) 'Wie funktioniert die Denk-Maschine im Computer?'  4) 'Woher weiß ein Computer, ob er Ja sagen soll?'</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VERMUTUNG SICHERN · ca. 3–4 min. Think-Pair-Share. Einige naive Vermutungen laut sammeln und an der Tafel festhalten (z. B. 'der Computer denkt', 'jemand hat alles einprogrammiert', 'Zauberei'). Dann den Daumen-Check als MESSUNG VORHER: kurze Selbsteinschätzung per Daumen (hoch/quer/runter). Ergebnis grob merken. Diese Vorher-Aufnahme wird am Ende von Teil 1 (Folie 7) wiederholt – sichtbarer Lernzuwachs.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ÜBERLEITUNG · ca. 1 min. Übergabe an die Lernstrecke. Tablets/Geräte austeilen, Link öffnen. Arbeitsauftrag: Stopp 1 und Stopp 2 bearbeiten und die Felder Nr. 1–4 im Heft ausfüllen. Während der Arbeit herumgehen und unterstützen. Nach Teil 1 zu Folie 7 zurückkehren.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RÜCKBLICK NACH TEIL 1 · ca. 2 min. Leitfrage wieder aufgreifen und die SuS die Antwort SELBST formulieren lassen (erst zu zweit, dann im Plenum) – bewusst keine Lösung auf der Folie. ERWARTETE ANTWORT (nur als Hintergrund für die Moderation, nicht vorsagen): Der Computer nutzt künstliche Neuronen; ein Neuron sammelt Punkte für seine Eingaben und sagt ab einer Grenze Ja oder Nein; viele Neuronen bilden ein Netz. Schwächere Kinder mit Rückfragen stützen ('Was hat das Eis-Neuron gesammelt?', 'Wann hat es Ja gesagt?') statt die Antwort vorzugeben. Daumen-Check als MESSUNG NACHHER – mit dem Vorher vergleichen ('Vorhin wenige, jetzt viele'). Lernzuwachs sichtbar machen und loben. Danach Überleitung zu Stunde 2.</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EEF3FC"/>
        </a:solidFill>
        <a:effectLst/>
      </p:bgPr>
    </p:bg>
    <p:spTree>
      <p:nvGrpSpPr>
        <p:cNvPr id="1" name=""/>
        <p:cNvGrpSpPr/>
        <p:nvPr/>
      </p:nvGrpSpPr>
      <p:grpSpPr>
        <a:xfrm>
          <a:off x="0" y="0"/>
          <a:ext cx="0" cy="0"/>
          <a:chOff x="0" y="0"/>
          <a:chExt cx="0" cy="0"/>
        </a:xfrm>
      </p:grpSpPr>
      <p:sp>
        <p:nvSpPr>
          <p:cNvPr id="2" name="Text 0"/>
          <p:cNvSpPr/>
          <p:nvPr/>
        </p:nvSpPr>
        <p:spPr>
          <a:xfrm>
            <a:off x="457200" y="274320"/>
            <a:ext cx="11274552" cy="548640"/>
          </a:xfrm>
          <a:prstGeom prst="rect">
            <a:avLst/>
          </a:prstGeom>
          <a:noFill/>
          <a:ln/>
        </p:spPr>
        <p:txBody>
          <a:bodyPr wrap="square" lIns="0" tIns="0" rIns="0" bIns="0" rtlCol="0" anchor="ctr"/>
          <a:lstStyle/>
          <a:p>
            <a:pPr marL="0" indent="0">
              <a:buNone/>
            </a:pPr>
            <a:r>
              <a:rPr lang="en-US" sz="2600" b="1" dirty="0">
                <a:solidFill>
                  <a:srgbClr val="243049"/>
                </a:solidFill>
                <a:latin typeface="Calibri" pitchFamily="34" charset="0"/>
                <a:ea typeface="Calibri" pitchFamily="34" charset="-122"/>
                <a:cs typeface="Calibri" pitchFamily="34" charset="-120"/>
              </a:rPr>
              <a:t>Was seht ihr?</a:t>
            </a:r>
            <a:endParaRPr lang="en-US" sz="2600" dirty="0"/>
          </a:p>
        </p:txBody>
      </p:sp>
      <p:sp>
        <p:nvSpPr>
          <p:cNvPr id="3" name="Shape 1"/>
          <p:cNvSpPr/>
          <p:nvPr/>
        </p:nvSpPr>
        <p:spPr>
          <a:xfrm>
            <a:off x="457200" y="1024128"/>
            <a:ext cx="5500116" cy="2642616"/>
          </a:xfrm>
          <a:prstGeom prst="roundRect">
            <a:avLst>
              <a:gd name="adj" fmla="val 3460"/>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pic>
        <p:nvPicPr>
          <p:cNvPr id="4" name="Image 0" descr="assets/imp_a.png"/>
          <p:cNvPicPr>
            <a:picLocks noChangeAspect="1"/>
          </p:cNvPicPr>
          <p:nvPr/>
        </p:nvPicPr>
        <p:blipFill>
          <a:blip r:embed="rId3"/>
          <a:stretch>
            <a:fillRect/>
          </a:stretch>
        </p:blipFill>
        <p:spPr>
          <a:xfrm>
            <a:off x="688107" y="1170432"/>
            <a:ext cx="5038302" cy="2350008"/>
          </a:xfrm>
          <a:prstGeom prst="rect">
            <a:avLst/>
          </a:prstGeom>
        </p:spPr>
      </p:pic>
      <p:sp>
        <p:nvSpPr>
          <p:cNvPr id="5" name="Shape 2"/>
          <p:cNvSpPr/>
          <p:nvPr/>
        </p:nvSpPr>
        <p:spPr>
          <a:xfrm>
            <a:off x="6231636" y="1024128"/>
            <a:ext cx="5500116" cy="2642616"/>
          </a:xfrm>
          <a:prstGeom prst="roundRect">
            <a:avLst>
              <a:gd name="adj" fmla="val 3460"/>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pic>
        <p:nvPicPr>
          <p:cNvPr id="6" name="Image 1" descr="assets/imp_b.png"/>
          <p:cNvPicPr>
            <a:picLocks noChangeAspect="1"/>
          </p:cNvPicPr>
          <p:nvPr/>
        </p:nvPicPr>
        <p:blipFill>
          <a:blip r:embed="rId4"/>
          <a:stretch>
            <a:fillRect/>
          </a:stretch>
        </p:blipFill>
        <p:spPr>
          <a:xfrm>
            <a:off x="6462543" y="1170432"/>
            <a:ext cx="5038302" cy="2350008"/>
          </a:xfrm>
          <a:prstGeom prst="rect">
            <a:avLst/>
          </a:prstGeom>
        </p:spPr>
      </p:pic>
      <p:sp>
        <p:nvSpPr>
          <p:cNvPr id="7" name="Shape 3"/>
          <p:cNvSpPr/>
          <p:nvPr/>
        </p:nvSpPr>
        <p:spPr>
          <a:xfrm>
            <a:off x="457200" y="3941064"/>
            <a:ext cx="5500116" cy="2642616"/>
          </a:xfrm>
          <a:prstGeom prst="roundRect">
            <a:avLst>
              <a:gd name="adj" fmla="val 3460"/>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pic>
        <p:nvPicPr>
          <p:cNvPr id="8" name="Image 2" descr="assets/imp_c.png"/>
          <p:cNvPicPr>
            <a:picLocks noChangeAspect="1"/>
          </p:cNvPicPr>
          <p:nvPr/>
        </p:nvPicPr>
        <p:blipFill>
          <a:blip r:embed="rId5"/>
          <a:stretch>
            <a:fillRect/>
          </a:stretch>
        </p:blipFill>
        <p:spPr>
          <a:xfrm>
            <a:off x="688107" y="4087368"/>
            <a:ext cx="5038302" cy="2350008"/>
          </a:xfrm>
          <a:prstGeom prst="rect">
            <a:avLst/>
          </a:prstGeom>
        </p:spPr>
      </p:pic>
      <p:sp>
        <p:nvSpPr>
          <p:cNvPr id="9" name="Shape 4"/>
          <p:cNvSpPr/>
          <p:nvPr/>
        </p:nvSpPr>
        <p:spPr>
          <a:xfrm>
            <a:off x="6231636" y="3941064"/>
            <a:ext cx="5500116" cy="2642616"/>
          </a:xfrm>
          <a:prstGeom prst="roundRect">
            <a:avLst>
              <a:gd name="adj" fmla="val 3460"/>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pic>
        <p:nvPicPr>
          <p:cNvPr id="10" name="Image 3" descr="assets/imp_d.png"/>
          <p:cNvPicPr>
            <a:picLocks noChangeAspect="1"/>
          </p:cNvPicPr>
          <p:nvPr/>
        </p:nvPicPr>
        <p:blipFill>
          <a:blip r:embed="rId6"/>
          <a:stretch>
            <a:fillRect/>
          </a:stretch>
        </p:blipFill>
        <p:spPr>
          <a:xfrm>
            <a:off x="6462543" y="4087368"/>
            <a:ext cx="5038302" cy="235000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EF3FC"/>
        </a:solidFill>
        <a:effectLst/>
      </p:bgPr>
    </p:bg>
    <p:spTree>
      <p:nvGrpSpPr>
        <p:cNvPr id="1" name=""/>
        <p:cNvGrpSpPr/>
        <p:nvPr/>
      </p:nvGrpSpPr>
      <p:grpSpPr>
        <a:xfrm>
          <a:off x="0" y="0"/>
          <a:ext cx="0" cy="0"/>
          <a:chOff x="0" y="0"/>
          <a:chExt cx="0" cy="0"/>
        </a:xfrm>
      </p:grpSpPr>
      <p:sp>
        <p:nvSpPr>
          <p:cNvPr id="2" name="Text 0"/>
          <p:cNvSpPr/>
          <p:nvPr/>
        </p:nvSpPr>
        <p:spPr>
          <a:xfrm>
            <a:off x="640080" y="457200"/>
            <a:ext cx="10972800" cy="731520"/>
          </a:xfrm>
          <a:prstGeom prst="rect">
            <a:avLst/>
          </a:prstGeom>
          <a:noFill/>
          <a:ln/>
        </p:spPr>
        <p:txBody>
          <a:bodyPr wrap="square" lIns="0" tIns="0" rIns="0" bIns="0" rtlCol="0" anchor="ctr"/>
          <a:lstStyle/>
          <a:p>
            <a:pPr marL="0" indent="0">
              <a:buNone/>
            </a:pPr>
            <a:r>
              <a:rPr lang="en-US" sz="3400" b="1" dirty="0">
                <a:solidFill>
                  <a:srgbClr val="243049"/>
                </a:solidFill>
                <a:latin typeface="Calibri" pitchFamily="34" charset="0"/>
                <a:ea typeface="Calibri" pitchFamily="34" charset="-122"/>
                <a:cs typeface="Calibri" pitchFamily="34" charset="-120"/>
              </a:rPr>
              <a:t>Was haben alle vier gemeinsam?</a:t>
            </a:r>
            <a:endParaRPr lang="en-US" sz="3400" dirty="0"/>
          </a:p>
        </p:txBody>
      </p:sp>
      <p:sp>
        <p:nvSpPr>
          <p:cNvPr id="3" name="Text 1"/>
          <p:cNvSpPr/>
          <p:nvPr/>
        </p:nvSpPr>
        <p:spPr>
          <a:xfrm>
            <a:off x="658368" y="1170432"/>
            <a:ext cx="10972800" cy="457200"/>
          </a:xfrm>
          <a:prstGeom prst="rect">
            <a:avLst/>
          </a:prstGeom>
          <a:noFill/>
          <a:ln/>
        </p:spPr>
        <p:txBody>
          <a:bodyPr wrap="square" lIns="0" tIns="0" rIns="0" bIns="0" rtlCol="0" anchor="ctr"/>
          <a:lstStyle/>
          <a:p>
            <a:pPr marL="0" indent="0">
              <a:buNone/>
            </a:pPr>
            <a:r>
              <a:rPr lang="en-US" sz="1600" dirty="0">
                <a:solidFill>
                  <a:srgbClr val="5D6B86"/>
                </a:solidFill>
                <a:latin typeface="Calibri" pitchFamily="34" charset="0"/>
                <a:ea typeface="Calibri" pitchFamily="34" charset="-122"/>
                <a:cs typeface="Calibri" pitchFamily="34" charset="-120"/>
              </a:rPr>
              <a:t>Schaut noch einmal genau hin.</a:t>
            </a:r>
            <a:endParaRPr lang="en-US" sz="1600" dirty="0"/>
          </a:p>
        </p:txBody>
      </p:sp>
      <p:sp>
        <p:nvSpPr>
          <p:cNvPr id="4" name="Shape 2"/>
          <p:cNvSpPr/>
          <p:nvPr/>
        </p:nvSpPr>
        <p:spPr>
          <a:xfrm>
            <a:off x="640080" y="2011680"/>
            <a:ext cx="2521458" cy="1283418"/>
          </a:xfrm>
          <a:prstGeom prst="roundRect">
            <a:avLst>
              <a:gd name="adj" fmla="val 7125"/>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pic>
        <p:nvPicPr>
          <p:cNvPr id="5" name="Image 0" descr="assets/imp_a.png"/>
          <p:cNvPicPr>
            <a:picLocks noChangeAspect="1"/>
          </p:cNvPicPr>
          <p:nvPr/>
        </p:nvPicPr>
        <p:blipFill>
          <a:blip r:embed="rId3"/>
          <a:stretch>
            <a:fillRect/>
          </a:stretch>
        </p:blipFill>
        <p:spPr>
          <a:xfrm>
            <a:off x="740664" y="2112264"/>
            <a:ext cx="2320290" cy="1082250"/>
          </a:xfrm>
          <a:prstGeom prst="rect">
            <a:avLst/>
          </a:prstGeom>
        </p:spPr>
      </p:pic>
      <p:sp>
        <p:nvSpPr>
          <p:cNvPr id="6" name="Shape 3"/>
          <p:cNvSpPr/>
          <p:nvPr/>
        </p:nvSpPr>
        <p:spPr>
          <a:xfrm>
            <a:off x="3435858" y="2011680"/>
            <a:ext cx="2521458" cy="1283418"/>
          </a:xfrm>
          <a:prstGeom prst="roundRect">
            <a:avLst>
              <a:gd name="adj" fmla="val 7125"/>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pic>
        <p:nvPicPr>
          <p:cNvPr id="7" name="Image 1" descr="assets/imp_b.png"/>
          <p:cNvPicPr>
            <a:picLocks noChangeAspect="1"/>
          </p:cNvPicPr>
          <p:nvPr/>
        </p:nvPicPr>
        <p:blipFill>
          <a:blip r:embed="rId4"/>
          <a:stretch>
            <a:fillRect/>
          </a:stretch>
        </p:blipFill>
        <p:spPr>
          <a:xfrm>
            <a:off x="3536442" y="2112264"/>
            <a:ext cx="2320290" cy="1082250"/>
          </a:xfrm>
          <a:prstGeom prst="rect">
            <a:avLst/>
          </a:prstGeom>
        </p:spPr>
      </p:pic>
      <p:sp>
        <p:nvSpPr>
          <p:cNvPr id="8" name="Shape 4"/>
          <p:cNvSpPr/>
          <p:nvPr/>
        </p:nvSpPr>
        <p:spPr>
          <a:xfrm>
            <a:off x="6231636" y="2011680"/>
            <a:ext cx="2521458" cy="1283418"/>
          </a:xfrm>
          <a:prstGeom prst="roundRect">
            <a:avLst>
              <a:gd name="adj" fmla="val 7125"/>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pic>
        <p:nvPicPr>
          <p:cNvPr id="9" name="Image 2" descr="assets/imp_c.png"/>
          <p:cNvPicPr>
            <a:picLocks noChangeAspect="1"/>
          </p:cNvPicPr>
          <p:nvPr/>
        </p:nvPicPr>
        <p:blipFill>
          <a:blip r:embed="rId5"/>
          <a:stretch>
            <a:fillRect/>
          </a:stretch>
        </p:blipFill>
        <p:spPr>
          <a:xfrm>
            <a:off x="6332220" y="2112264"/>
            <a:ext cx="2320290" cy="1082250"/>
          </a:xfrm>
          <a:prstGeom prst="rect">
            <a:avLst/>
          </a:prstGeom>
        </p:spPr>
      </p:pic>
      <p:sp>
        <p:nvSpPr>
          <p:cNvPr id="10" name="Shape 5"/>
          <p:cNvSpPr/>
          <p:nvPr/>
        </p:nvSpPr>
        <p:spPr>
          <a:xfrm>
            <a:off x="9027414" y="2011680"/>
            <a:ext cx="2521458" cy="1283418"/>
          </a:xfrm>
          <a:prstGeom prst="roundRect">
            <a:avLst>
              <a:gd name="adj" fmla="val 7125"/>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pic>
        <p:nvPicPr>
          <p:cNvPr id="11" name="Image 3" descr="assets/imp_d.png"/>
          <p:cNvPicPr>
            <a:picLocks noChangeAspect="1"/>
          </p:cNvPicPr>
          <p:nvPr/>
        </p:nvPicPr>
        <p:blipFill>
          <a:blip r:embed="rId6"/>
          <a:stretch>
            <a:fillRect/>
          </a:stretch>
        </p:blipFill>
        <p:spPr>
          <a:xfrm>
            <a:off x="9127998" y="2112264"/>
            <a:ext cx="2320290" cy="1082250"/>
          </a:xfrm>
          <a:prstGeom prst="rect">
            <a:avLst/>
          </a:prstGeom>
        </p:spPr>
      </p:pic>
      <p:sp>
        <p:nvSpPr>
          <p:cNvPr id="12" name="Shape 6"/>
          <p:cNvSpPr/>
          <p:nvPr/>
        </p:nvSpPr>
        <p:spPr>
          <a:xfrm>
            <a:off x="640080" y="4343400"/>
            <a:ext cx="10908792" cy="1234440"/>
          </a:xfrm>
          <a:prstGeom prst="roundRect">
            <a:avLst>
              <a:gd name="adj" fmla="val 8889"/>
            </a:avLst>
          </a:prstGeom>
          <a:solidFill>
            <a:srgbClr val="EAECFF"/>
          </a:solidFill>
          <a:ln w="15240">
            <a:solidFill>
              <a:srgbClr val="CFD4FF"/>
            </a:solidFill>
            <a:prstDash val="solid"/>
          </a:ln>
        </p:spPr>
      </p:sp>
      <p:sp>
        <p:nvSpPr>
          <p:cNvPr id="13" name="Shape 7"/>
          <p:cNvSpPr/>
          <p:nvPr/>
        </p:nvSpPr>
        <p:spPr>
          <a:xfrm>
            <a:off x="1005840" y="4663440"/>
            <a:ext cx="640080" cy="640080"/>
          </a:xfrm>
          <a:prstGeom prst="ellipse">
            <a:avLst/>
          </a:prstGeom>
          <a:solidFill>
            <a:srgbClr val="4F5DFF"/>
          </a:solidFill>
          <a:ln/>
          <a:effectLst>
            <a:outerShdw blurRad="114300" dist="38100" dir="5400000" algn="bl" rotWithShape="0">
              <a:srgbClr val="243049">
                <a:alpha val="16000"/>
              </a:srgbClr>
            </a:outerShdw>
          </a:effectLst>
        </p:spPr>
      </p:sp>
      <p:pic>
        <p:nvPicPr>
          <p:cNvPr id="14" name="Image 4" descr="preencoded.png"/>
          <p:cNvPicPr>
            <a:picLocks noChangeAspect="1"/>
          </p:cNvPicPr>
          <p:nvPr/>
        </p:nvPicPr>
        <p:blipFill>
          <a:blip r:embed="rId7"/>
          <a:stretch>
            <a:fillRect/>
          </a:stretch>
        </p:blipFill>
        <p:spPr>
          <a:xfrm>
            <a:off x="1165860" y="4823460"/>
            <a:ext cx="320040" cy="320040"/>
          </a:xfrm>
          <a:prstGeom prst="rect">
            <a:avLst/>
          </a:prstGeom>
        </p:spPr>
      </p:pic>
      <p:sp>
        <p:nvSpPr>
          <p:cNvPr id="15" name="Text 8"/>
          <p:cNvSpPr/>
          <p:nvPr/>
        </p:nvSpPr>
        <p:spPr>
          <a:xfrm>
            <a:off x="1920240" y="4434840"/>
            <a:ext cx="9418320" cy="1051560"/>
          </a:xfrm>
          <a:prstGeom prst="rect">
            <a:avLst/>
          </a:prstGeom>
          <a:noFill/>
          <a:ln/>
        </p:spPr>
        <p:txBody>
          <a:bodyPr wrap="square" lIns="0" tIns="0" rIns="0" bIns="0" rtlCol="0" anchor="ctr"/>
          <a:lstStyle/>
          <a:p>
            <a:pPr marL="0" indent="0">
              <a:buNone/>
            </a:pPr>
            <a:r>
              <a:rPr lang="en-US" sz="1900" b="1" dirty="0">
                <a:solidFill>
                  <a:srgbClr val="3A45CC"/>
                </a:solidFill>
                <a:latin typeface="Calibri" pitchFamily="34" charset="0"/>
                <a:ea typeface="Calibri" pitchFamily="34" charset="-122"/>
                <a:cs typeface="Calibri" pitchFamily="34" charset="-120"/>
              </a:rPr>
              <a:t>Sprecht zu zweit:</a:t>
            </a:r>
            <a:endParaRPr lang="en-US" sz="1900" dirty="0"/>
          </a:p>
          <a:p>
            <a:pPr marL="0" indent="0">
              <a:buNone/>
            </a:pPr>
            <a:r>
              <a:rPr lang="en-US" sz="1500" dirty="0">
                <a:solidFill>
                  <a:srgbClr val="243049"/>
                </a:solidFill>
                <a:latin typeface="Calibri" pitchFamily="34" charset="0"/>
                <a:ea typeface="Calibri" pitchFamily="34" charset="-122"/>
                <a:cs typeface="Calibri" pitchFamily="34" charset="-120"/>
              </a:rPr>
              <a:t>Was macht der Computer in jedem Bild? Findet ihr ein gemeinsames Wort dafür?</a:t>
            </a:r>
            <a:endParaRPr lang="en-US"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EF3FC"/>
        </a:solidFill>
        <a:effectLst/>
      </p:bgPr>
    </p:bg>
    <p:spTree>
      <p:nvGrpSpPr>
        <p:cNvPr id="1" name=""/>
        <p:cNvGrpSpPr/>
        <p:nvPr/>
      </p:nvGrpSpPr>
      <p:grpSpPr>
        <a:xfrm>
          <a:off x="0" y="0"/>
          <a:ext cx="0" cy="0"/>
          <a:chOff x="0" y="0"/>
          <a:chExt cx="0" cy="0"/>
        </a:xfrm>
      </p:grpSpPr>
      <p:sp>
        <p:nvSpPr>
          <p:cNvPr id="2" name="Text 0"/>
          <p:cNvSpPr/>
          <p:nvPr/>
        </p:nvSpPr>
        <p:spPr>
          <a:xfrm>
            <a:off x="640080" y="457200"/>
            <a:ext cx="10972800" cy="731520"/>
          </a:xfrm>
          <a:prstGeom prst="rect">
            <a:avLst/>
          </a:prstGeom>
          <a:noFill/>
          <a:ln/>
        </p:spPr>
        <p:txBody>
          <a:bodyPr wrap="square" lIns="0" tIns="0" rIns="0" bIns="0" rtlCol="0" anchor="ctr"/>
          <a:lstStyle/>
          <a:p>
            <a:pPr marL="0" indent="0">
              <a:buNone/>
            </a:pPr>
            <a:r>
              <a:rPr lang="en-US" sz="3400" b="1" dirty="0">
                <a:solidFill>
                  <a:srgbClr val="243049"/>
                </a:solidFill>
                <a:latin typeface="Calibri" pitchFamily="34" charset="0"/>
                <a:ea typeface="Calibri" pitchFamily="34" charset="-122"/>
                <a:cs typeface="Calibri" pitchFamily="34" charset="-120"/>
              </a:rPr>
              <a:t>Aber Moment mal …</a:t>
            </a:r>
            <a:endParaRPr lang="en-US" sz="3400" dirty="0"/>
          </a:p>
        </p:txBody>
      </p:sp>
      <p:sp>
        <p:nvSpPr>
          <p:cNvPr id="3" name="Text 1"/>
          <p:cNvSpPr/>
          <p:nvPr/>
        </p:nvSpPr>
        <p:spPr>
          <a:xfrm>
            <a:off x="658368" y="1874520"/>
            <a:ext cx="6035040" cy="1005840"/>
          </a:xfrm>
          <a:prstGeom prst="rect">
            <a:avLst/>
          </a:prstGeom>
          <a:noFill/>
          <a:ln/>
        </p:spPr>
        <p:txBody>
          <a:bodyPr wrap="square" lIns="0" tIns="0" rIns="0" bIns="0" rtlCol="0" anchor="ctr"/>
          <a:lstStyle/>
          <a:p>
            <a:pPr marL="0" indent="0">
              <a:buNone/>
            </a:pPr>
            <a:r>
              <a:rPr lang="en-US" sz="2700" b="1" dirty="0">
                <a:solidFill>
                  <a:srgbClr val="243049"/>
                </a:solidFill>
                <a:latin typeface="Calibri" pitchFamily="34" charset="0"/>
                <a:ea typeface="Calibri" pitchFamily="34" charset="-122"/>
                <a:cs typeface="Calibri" pitchFamily="34" charset="-120"/>
              </a:rPr>
              <a:t>Ein Computer hat kein Gehirn wie du.</a:t>
            </a:r>
            <a:endParaRPr lang="en-US" sz="2700" dirty="0"/>
          </a:p>
        </p:txBody>
      </p:sp>
      <p:sp>
        <p:nvSpPr>
          <p:cNvPr id="4" name="Text 2"/>
          <p:cNvSpPr/>
          <p:nvPr/>
        </p:nvSpPr>
        <p:spPr>
          <a:xfrm>
            <a:off x="658368" y="2971800"/>
            <a:ext cx="6035040" cy="914400"/>
          </a:xfrm>
          <a:prstGeom prst="rect">
            <a:avLst/>
          </a:prstGeom>
          <a:noFill/>
          <a:ln/>
        </p:spPr>
        <p:txBody>
          <a:bodyPr wrap="square" lIns="0" tIns="0" rIns="0" bIns="0" rtlCol="0" anchor="ctr"/>
          <a:lstStyle/>
          <a:p>
            <a:pPr marL="0" indent="0">
              <a:buNone/>
            </a:pPr>
            <a:r>
              <a:rPr lang="en-US" sz="1800" dirty="0">
                <a:solidFill>
                  <a:srgbClr val="5D6B86"/>
                </a:solidFill>
                <a:latin typeface="Calibri" pitchFamily="34" charset="0"/>
                <a:ea typeface="Calibri" pitchFamily="34" charset="-122"/>
                <a:cs typeface="Calibri" pitchFamily="34" charset="-120"/>
              </a:rPr>
              <a:t>Trotzdem erkennt er Tiere, versteht Sprache und trifft Entscheidungen.</a:t>
            </a:r>
            <a:endParaRPr lang="en-US" sz="1800" dirty="0"/>
          </a:p>
        </p:txBody>
      </p:sp>
      <p:sp>
        <p:nvSpPr>
          <p:cNvPr id="5" name="Shape 3"/>
          <p:cNvSpPr/>
          <p:nvPr/>
        </p:nvSpPr>
        <p:spPr>
          <a:xfrm>
            <a:off x="658368" y="4160520"/>
            <a:ext cx="5852160" cy="914400"/>
          </a:xfrm>
          <a:prstGeom prst="roundRect">
            <a:avLst>
              <a:gd name="adj" fmla="val 12000"/>
            </a:avLst>
          </a:prstGeom>
          <a:solidFill>
            <a:srgbClr val="FFF2DA"/>
          </a:solidFill>
          <a:ln w="15240">
            <a:solidFill>
              <a:srgbClr val="FFD98C"/>
            </a:solidFill>
            <a:prstDash val="solid"/>
          </a:ln>
        </p:spPr>
      </p:sp>
      <p:sp>
        <p:nvSpPr>
          <p:cNvPr id="6" name="Text 4"/>
          <p:cNvSpPr/>
          <p:nvPr/>
        </p:nvSpPr>
        <p:spPr>
          <a:xfrm>
            <a:off x="658368" y="4160520"/>
            <a:ext cx="5852160" cy="914400"/>
          </a:xfrm>
          <a:prstGeom prst="rect">
            <a:avLst/>
          </a:prstGeom>
          <a:noFill/>
          <a:ln/>
        </p:spPr>
        <p:txBody>
          <a:bodyPr wrap="square" lIns="0" tIns="0" rIns="0" bIns="0" rtlCol="0" anchor="ctr"/>
          <a:lstStyle/>
          <a:p>
            <a:pPr marL="0" indent="0" algn="ctr">
              <a:buNone/>
            </a:pPr>
            <a:r>
              <a:rPr lang="en-US" sz="2300" b="1" dirty="0">
                <a:solidFill>
                  <a:srgbClr val="E3850A"/>
                </a:solidFill>
                <a:latin typeface="Calibri" pitchFamily="34" charset="0"/>
                <a:ea typeface="Calibri" pitchFamily="34" charset="-122"/>
                <a:cs typeface="Calibri" pitchFamily="34" charset="-120"/>
              </a:rPr>
              <a:t>Wie macht er das bloß?</a:t>
            </a:r>
            <a:endParaRPr lang="en-US" sz="2300" dirty="0"/>
          </a:p>
        </p:txBody>
      </p:sp>
      <p:sp>
        <p:nvSpPr>
          <p:cNvPr id="7" name="Shape 5"/>
          <p:cNvSpPr/>
          <p:nvPr/>
        </p:nvSpPr>
        <p:spPr>
          <a:xfrm>
            <a:off x="7315200" y="2240280"/>
            <a:ext cx="1691640" cy="1691640"/>
          </a:xfrm>
          <a:prstGeom prst="ellipse">
            <a:avLst/>
          </a:prstGeom>
          <a:solidFill>
            <a:srgbClr val="F15A67"/>
          </a:solidFill>
          <a:ln/>
          <a:effectLst>
            <a:outerShdw blurRad="114300" dist="38100" dir="5400000" algn="bl" rotWithShape="0">
              <a:srgbClr val="243049">
                <a:alpha val="16000"/>
              </a:srgbClr>
            </a:outerShdw>
          </a:effectLst>
        </p:spPr>
      </p:sp>
      <p:pic>
        <p:nvPicPr>
          <p:cNvPr id="8" name="Image 0" descr="preencoded.png"/>
          <p:cNvPicPr>
            <a:picLocks noChangeAspect="1"/>
          </p:cNvPicPr>
          <p:nvPr/>
        </p:nvPicPr>
        <p:blipFill>
          <a:blip r:embed="rId3"/>
          <a:stretch>
            <a:fillRect/>
          </a:stretch>
        </p:blipFill>
        <p:spPr>
          <a:xfrm>
            <a:off x="7738110" y="2663190"/>
            <a:ext cx="845820" cy="845820"/>
          </a:xfrm>
          <a:prstGeom prst="rect">
            <a:avLst/>
          </a:prstGeom>
        </p:spPr>
      </p:pic>
      <p:sp>
        <p:nvSpPr>
          <p:cNvPr id="9" name="Text 6"/>
          <p:cNvSpPr/>
          <p:nvPr/>
        </p:nvSpPr>
        <p:spPr>
          <a:xfrm>
            <a:off x="7040880" y="4069080"/>
            <a:ext cx="2240280" cy="777240"/>
          </a:xfrm>
          <a:prstGeom prst="rect">
            <a:avLst/>
          </a:prstGeom>
          <a:noFill/>
          <a:ln/>
        </p:spPr>
        <p:txBody>
          <a:bodyPr wrap="square" lIns="0" tIns="0" rIns="0" bIns="0" rtlCol="0" anchor="ctr"/>
          <a:lstStyle/>
          <a:p>
            <a:pPr marL="0" indent="0" algn="ctr">
              <a:buNone/>
            </a:pPr>
            <a:r>
              <a:rPr lang="en-US" sz="1500" b="1" dirty="0">
                <a:solidFill>
                  <a:srgbClr val="243049"/>
                </a:solidFill>
                <a:latin typeface="Calibri" pitchFamily="34" charset="0"/>
                <a:ea typeface="Calibri" pitchFamily="34" charset="-122"/>
                <a:cs typeface="Calibri" pitchFamily="34" charset="-120"/>
              </a:rPr>
              <a:t>Mensch:</a:t>
            </a:r>
            <a:endParaRPr lang="en-US" sz="1500" dirty="0"/>
          </a:p>
          <a:p>
            <a:pPr marL="0" indent="0" algn="ctr">
              <a:buNone/>
            </a:pPr>
            <a:r>
              <a:rPr lang="en-US" sz="1500" b="1" dirty="0">
                <a:solidFill>
                  <a:srgbClr val="243049"/>
                </a:solidFill>
                <a:latin typeface="Calibri" pitchFamily="34" charset="0"/>
                <a:ea typeface="Calibri" pitchFamily="34" charset="-122"/>
                <a:cs typeface="Calibri" pitchFamily="34" charset="-120"/>
              </a:rPr>
              <a:t>Gehirn</a:t>
            </a:r>
            <a:endParaRPr lang="en-US" sz="1500" dirty="0"/>
          </a:p>
        </p:txBody>
      </p:sp>
      <p:sp>
        <p:nvSpPr>
          <p:cNvPr id="10" name="Text 7"/>
          <p:cNvSpPr/>
          <p:nvPr/>
        </p:nvSpPr>
        <p:spPr>
          <a:xfrm>
            <a:off x="9098280" y="2331720"/>
            <a:ext cx="868680" cy="1554480"/>
          </a:xfrm>
          <a:prstGeom prst="rect">
            <a:avLst/>
          </a:prstGeom>
          <a:noFill/>
          <a:ln/>
        </p:spPr>
        <p:txBody>
          <a:bodyPr wrap="square" lIns="0" tIns="0" rIns="0" bIns="0" rtlCol="0" anchor="ctr"/>
          <a:lstStyle/>
          <a:p>
            <a:pPr marL="0" indent="0" algn="ctr">
              <a:buNone/>
            </a:pPr>
            <a:r>
              <a:rPr lang="en-US" sz="4000" b="1" dirty="0">
                <a:solidFill>
                  <a:srgbClr val="5D6B86"/>
                </a:solidFill>
                <a:latin typeface="Calibri" pitchFamily="34" charset="0"/>
                <a:ea typeface="Calibri" pitchFamily="34" charset="-122"/>
                <a:cs typeface="Calibri" pitchFamily="34" charset="-120"/>
              </a:rPr>
              <a:t>≠</a:t>
            </a:r>
            <a:endParaRPr lang="en-US" sz="4000" dirty="0"/>
          </a:p>
        </p:txBody>
      </p:sp>
      <p:sp>
        <p:nvSpPr>
          <p:cNvPr id="11" name="Shape 8"/>
          <p:cNvSpPr/>
          <p:nvPr/>
        </p:nvSpPr>
        <p:spPr>
          <a:xfrm>
            <a:off x="9829800" y="2240280"/>
            <a:ext cx="1691640" cy="1691640"/>
          </a:xfrm>
          <a:prstGeom prst="ellipse">
            <a:avLst/>
          </a:prstGeom>
          <a:solidFill>
            <a:srgbClr val="4F5DFF"/>
          </a:solidFill>
          <a:ln/>
          <a:effectLst>
            <a:outerShdw blurRad="114300" dist="38100" dir="5400000" algn="bl" rotWithShape="0">
              <a:srgbClr val="243049">
                <a:alpha val="16000"/>
              </a:srgbClr>
            </a:outerShdw>
          </a:effectLst>
        </p:spPr>
      </p:sp>
      <p:pic>
        <p:nvPicPr>
          <p:cNvPr id="12" name="Image 1" descr="preencoded.png"/>
          <p:cNvPicPr>
            <a:picLocks noChangeAspect="1"/>
          </p:cNvPicPr>
          <p:nvPr/>
        </p:nvPicPr>
        <p:blipFill>
          <a:blip r:embed="rId4"/>
          <a:stretch>
            <a:fillRect/>
          </a:stretch>
        </p:blipFill>
        <p:spPr>
          <a:xfrm>
            <a:off x="10252710" y="2663190"/>
            <a:ext cx="845820" cy="845820"/>
          </a:xfrm>
          <a:prstGeom prst="rect">
            <a:avLst/>
          </a:prstGeom>
        </p:spPr>
      </p:pic>
      <p:sp>
        <p:nvSpPr>
          <p:cNvPr id="13" name="Text 9"/>
          <p:cNvSpPr/>
          <p:nvPr/>
        </p:nvSpPr>
        <p:spPr>
          <a:xfrm>
            <a:off x="9555480" y="4069080"/>
            <a:ext cx="2240280" cy="777240"/>
          </a:xfrm>
          <a:prstGeom prst="rect">
            <a:avLst/>
          </a:prstGeom>
          <a:noFill/>
          <a:ln/>
        </p:spPr>
        <p:txBody>
          <a:bodyPr wrap="square" lIns="0" tIns="0" rIns="0" bIns="0" rtlCol="0" anchor="ctr"/>
          <a:lstStyle/>
          <a:p>
            <a:pPr marL="0" indent="0" algn="ctr">
              <a:buNone/>
            </a:pPr>
            <a:r>
              <a:rPr lang="en-US" sz="1500" b="1" dirty="0">
                <a:solidFill>
                  <a:srgbClr val="243049"/>
                </a:solidFill>
                <a:latin typeface="Calibri" pitchFamily="34" charset="0"/>
                <a:ea typeface="Calibri" pitchFamily="34" charset="-122"/>
                <a:cs typeface="Calibri" pitchFamily="34" charset="-120"/>
              </a:rPr>
              <a:t>Computer:</a:t>
            </a:r>
            <a:endParaRPr lang="en-US" sz="1500" dirty="0"/>
          </a:p>
          <a:p>
            <a:pPr marL="0" indent="0" algn="ctr">
              <a:buNone/>
            </a:pPr>
            <a:r>
              <a:rPr lang="en-US" sz="1500" b="1" dirty="0">
                <a:solidFill>
                  <a:srgbClr val="243049"/>
                </a:solidFill>
                <a:latin typeface="Calibri" pitchFamily="34" charset="0"/>
                <a:ea typeface="Calibri" pitchFamily="34" charset="-122"/>
                <a:cs typeface="Calibri" pitchFamily="34" charset="-120"/>
              </a:rPr>
              <a:t>Chip</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822960" y="1234440"/>
            <a:ext cx="8229600" cy="365760"/>
          </a:xfrm>
          <a:prstGeom prst="rect">
            <a:avLst/>
          </a:prstGeom>
          <a:noFill/>
          <a:ln/>
        </p:spPr>
        <p:txBody>
          <a:bodyPr wrap="square" lIns="0" tIns="0" rIns="0" bIns="0" rtlCol="0" anchor="ctr"/>
          <a:lstStyle/>
          <a:p>
            <a:pPr marL="0" indent="0">
              <a:buNone/>
            </a:pPr>
            <a:r>
              <a:rPr lang="en-US" sz="1500" b="1" kern="0" spc="300" dirty="0">
                <a:solidFill>
                  <a:srgbClr val="E7EDFF"/>
                </a:solidFill>
                <a:latin typeface="Calibri" pitchFamily="34" charset="0"/>
                <a:ea typeface="Calibri" pitchFamily="34" charset="-122"/>
                <a:cs typeface="Calibri" pitchFamily="34" charset="-120"/>
              </a:rPr>
              <a:t>UNSERE LEITFRAGE HEUTE</a:t>
            </a:r>
            <a:endParaRPr lang="en-US" sz="1500" dirty="0"/>
          </a:p>
        </p:txBody>
      </p:sp>
      <p:sp>
        <p:nvSpPr>
          <p:cNvPr id="3" name="Text 1"/>
          <p:cNvSpPr/>
          <p:nvPr/>
        </p:nvSpPr>
        <p:spPr>
          <a:xfrm>
            <a:off x="804672" y="1874520"/>
            <a:ext cx="9052560" cy="2286000"/>
          </a:xfrm>
          <a:prstGeom prst="rect">
            <a:avLst/>
          </a:prstGeom>
          <a:noFill/>
          <a:ln/>
        </p:spPr>
        <p:txBody>
          <a:bodyPr wrap="square" lIns="0" tIns="0" rIns="0" bIns="0" rtlCol="0" anchor="t"/>
          <a:lstStyle/>
          <a:p>
            <a:pPr marL="0" indent="0">
              <a:lnSpc>
                <a:spcPct val="102000"/>
              </a:lnSpc>
              <a:buNone/>
            </a:pPr>
            <a:r>
              <a:rPr lang="en-US" sz="4200" b="1" dirty="0">
                <a:solidFill>
                  <a:srgbClr val="FFFFFF"/>
                </a:solidFill>
                <a:latin typeface="Calibri" pitchFamily="34" charset="0"/>
                <a:ea typeface="Calibri" pitchFamily="34" charset="-122"/>
                <a:cs typeface="Calibri" pitchFamily="34" charset="-120"/>
              </a:rPr>
              <a:t>Wie trifft ein Computer eine Entscheidung –</a:t>
            </a:r>
            <a:endParaRPr lang="en-US" sz="4200" dirty="0"/>
          </a:p>
          <a:p>
            <a:pPr marL="0" indent="0">
              <a:lnSpc>
                <a:spcPct val="102000"/>
              </a:lnSpc>
              <a:buNone/>
            </a:pPr>
            <a:r>
              <a:rPr lang="en-US" sz="4200" b="1" dirty="0">
                <a:solidFill>
                  <a:srgbClr val="FFFFFF"/>
                </a:solidFill>
                <a:latin typeface="Calibri" pitchFamily="34" charset="0"/>
                <a:ea typeface="Calibri" pitchFamily="34" charset="-122"/>
                <a:cs typeface="Calibri" pitchFamily="34" charset="-120"/>
              </a:rPr>
              <a:t>ganz ohne Gehirn?</a:t>
            </a:r>
            <a:endParaRPr lang="en-US" sz="4200" dirty="0"/>
          </a:p>
        </p:txBody>
      </p:sp>
      <p:sp>
        <p:nvSpPr>
          <p:cNvPr id="4" name="Text 2"/>
          <p:cNvSpPr/>
          <p:nvPr/>
        </p:nvSpPr>
        <p:spPr>
          <a:xfrm>
            <a:off x="822960" y="4800600"/>
            <a:ext cx="7772400" cy="548640"/>
          </a:xfrm>
          <a:prstGeom prst="rect">
            <a:avLst/>
          </a:prstGeom>
          <a:noFill/>
          <a:ln/>
        </p:spPr>
        <p:txBody>
          <a:bodyPr wrap="square" lIns="0" tIns="0" rIns="0" bIns="0" rtlCol="0" anchor="ctr"/>
          <a:lstStyle/>
          <a:p>
            <a:pPr marL="0" indent="0">
              <a:buNone/>
            </a:pPr>
            <a:r>
              <a:rPr lang="en-US" sz="1800" dirty="0">
                <a:solidFill>
                  <a:srgbClr val="EAF0FF"/>
                </a:solidFill>
                <a:latin typeface="Calibri" pitchFamily="34" charset="0"/>
                <a:ea typeface="Calibri" pitchFamily="34" charset="-122"/>
                <a:cs typeface="Calibri" pitchFamily="34" charset="-120"/>
              </a:rPr>
              <a:t>Diese Frage beantworten wir heute gemeinsam.</a:t>
            </a:r>
            <a:endParaRPr lang="en-US" sz="1800" dirty="0"/>
          </a:p>
        </p:txBody>
      </p:sp>
      <p:sp>
        <p:nvSpPr>
          <p:cNvPr id="5" name="Shape 3"/>
          <p:cNvSpPr/>
          <p:nvPr/>
        </p:nvSpPr>
        <p:spPr>
          <a:xfrm>
            <a:off x="9921240" y="4160520"/>
            <a:ext cx="1600200" cy="1600200"/>
          </a:xfrm>
          <a:prstGeom prst="ellipse">
            <a:avLst/>
          </a:prstGeom>
          <a:solidFill>
            <a:srgbClr val="FF9F1C"/>
          </a:solidFill>
          <a:ln/>
          <a:effectLst>
            <a:outerShdw blurRad="114300" dist="38100" dir="5400000" algn="bl" rotWithShape="0">
              <a:srgbClr val="243049">
                <a:alpha val="16000"/>
              </a:srgbClr>
            </a:outerShdw>
          </a:effectLst>
        </p:spPr>
      </p:sp>
      <p:pic>
        <p:nvPicPr>
          <p:cNvPr id="6" name="Image 0" descr="preencoded.png"/>
          <p:cNvPicPr>
            <a:picLocks noChangeAspect="1"/>
          </p:cNvPicPr>
          <p:nvPr/>
        </p:nvPicPr>
        <p:blipFill>
          <a:blip r:embed="rId4"/>
          <a:stretch>
            <a:fillRect/>
          </a:stretch>
        </p:blipFill>
        <p:spPr>
          <a:xfrm>
            <a:off x="10321290" y="4560570"/>
            <a:ext cx="800100" cy="8001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EF3FC"/>
        </a:solidFill>
        <a:effectLst/>
      </p:bgPr>
    </p:bg>
    <p:spTree>
      <p:nvGrpSpPr>
        <p:cNvPr id="1" name=""/>
        <p:cNvGrpSpPr/>
        <p:nvPr/>
      </p:nvGrpSpPr>
      <p:grpSpPr>
        <a:xfrm>
          <a:off x="0" y="0"/>
          <a:ext cx="0" cy="0"/>
          <a:chOff x="0" y="0"/>
          <a:chExt cx="0" cy="0"/>
        </a:xfrm>
      </p:grpSpPr>
      <p:sp>
        <p:nvSpPr>
          <p:cNvPr id="2" name="Text 0"/>
          <p:cNvSpPr/>
          <p:nvPr/>
        </p:nvSpPr>
        <p:spPr>
          <a:xfrm>
            <a:off x="640080" y="457200"/>
            <a:ext cx="10972800" cy="731520"/>
          </a:xfrm>
          <a:prstGeom prst="rect">
            <a:avLst/>
          </a:prstGeom>
          <a:noFill/>
          <a:ln/>
        </p:spPr>
        <p:txBody>
          <a:bodyPr wrap="square" lIns="0" tIns="0" rIns="0" bIns="0" rtlCol="0" anchor="ctr"/>
          <a:lstStyle/>
          <a:p>
            <a:pPr marL="0" indent="0">
              <a:buNone/>
            </a:pPr>
            <a:r>
              <a:rPr lang="en-US" sz="3400" b="1" dirty="0">
                <a:solidFill>
                  <a:srgbClr val="243049"/>
                </a:solidFill>
                <a:latin typeface="Calibri" pitchFamily="34" charset="0"/>
                <a:ea typeface="Calibri" pitchFamily="34" charset="-122"/>
                <a:cs typeface="Calibri" pitchFamily="34" charset="-120"/>
              </a:rPr>
              <a:t>Deine erste Vermutung</a:t>
            </a:r>
            <a:endParaRPr lang="en-US" sz="3400" dirty="0"/>
          </a:p>
        </p:txBody>
      </p:sp>
      <p:sp>
        <p:nvSpPr>
          <p:cNvPr id="3" name="Text 1"/>
          <p:cNvSpPr/>
          <p:nvPr/>
        </p:nvSpPr>
        <p:spPr>
          <a:xfrm>
            <a:off x="658368" y="1170432"/>
            <a:ext cx="10972800" cy="457200"/>
          </a:xfrm>
          <a:prstGeom prst="rect">
            <a:avLst/>
          </a:prstGeom>
          <a:noFill/>
          <a:ln/>
        </p:spPr>
        <p:txBody>
          <a:bodyPr wrap="square" lIns="0" tIns="0" rIns="0" bIns="0" rtlCol="0" anchor="ctr"/>
          <a:lstStyle/>
          <a:p>
            <a:pPr marL="0" indent="0">
              <a:buNone/>
            </a:pPr>
            <a:r>
              <a:rPr lang="en-US" sz="1600" dirty="0">
                <a:solidFill>
                  <a:srgbClr val="5D6B86"/>
                </a:solidFill>
                <a:latin typeface="Calibri" pitchFamily="34" charset="0"/>
                <a:ea typeface="Calibri" pitchFamily="34" charset="-122"/>
                <a:cs typeface="Calibri" pitchFamily="34" charset="-120"/>
              </a:rPr>
              <a:t>Niemand muss es schon wissen – rate einfach mutig!</a:t>
            </a:r>
            <a:endParaRPr lang="en-US" sz="1600" dirty="0"/>
          </a:p>
        </p:txBody>
      </p:sp>
      <p:sp>
        <p:nvSpPr>
          <p:cNvPr id="4" name="Shape 2"/>
          <p:cNvSpPr/>
          <p:nvPr/>
        </p:nvSpPr>
        <p:spPr>
          <a:xfrm>
            <a:off x="640080" y="1783080"/>
            <a:ext cx="3419856" cy="2331720"/>
          </a:xfrm>
          <a:prstGeom prst="roundRect">
            <a:avLst>
              <a:gd name="adj" fmla="val 5098"/>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sp>
        <p:nvSpPr>
          <p:cNvPr id="5" name="Shape 3"/>
          <p:cNvSpPr/>
          <p:nvPr/>
        </p:nvSpPr>
        <p:spPr>
          <a:xfrm>
            <a:off x="932688" y="2075688"/>
            <a:ext cx="868680" cy="868680"/>
          </a:xfrm>
          <a:prstGeom prst="ellipse">
            <a:avLst/>
          </a:prstGeom>
          <a:solidFill>
            <a:srgbClr val="11A394"/>
          </a:solidFill>
          <a:ln/>
          <a:effectLst>
            <a:outerShdw blurRad="114300" dist="38100" dir="5400000" algn="bl" rotWithShape="0">
              <a:srgbClr val="243049">
                <a:alpha val="16000"/>
              </a:srgbClr>
            </a:outerShdw>
          </a:effectLst>
        </p:spPr>
      </p:sp>
      <p:pic>
        <p:nvPicPr>
          <p:cNvPr id="6" name="Image 0" descr="preencoded.png"/>
          <p:cNvPicPr>
            <a:picLocks noChangeAspect="1"/>
          </p:cNvPicPr>
          <p:nvPr/>
        </p:nvPicPr>
        <p:blipFill>
          <a:blip r:embed="rId3"/>
          <a:stretch>
            <a:fillRect/>
          </a:stretch>
        </p:blipFill>
        <p:spPr>
          <a:xfrm>
            <a:off x="1149858" y="2292858"/>
            <a:ext cx="434340" cy="434340"/>
          </a:xfrm>
          <a:prstGeom prst="rect">
            <a:avLst/>
          </a:prstGeom>
        </p:spPr>
      </p:pic>
      <p:sp>
        <p:nvSpPr>
          <p:cNvPr id="7" name="Text 4"/>
          <p:cNvSpPr/>
          <p:nvPr/>
        </p:nvSpPr>
        <p:spPr>
          <a:xfrm>
            <a:off x="1965960" y="2148840"/>
            <a:ext cx="1956816" cy="777240"/>
          </a:xfrm>
          <a:prstGeom prst="rect">
            <a:avLst/>
          </a:prstGeom>
          <a:noFill/>
          <a:ln/>
        </p:spPr>
        <p:txBody>
          <a:bodyPr wrap="square" lIns="0" tIns="0" rIns="0" bIns="0" rtlCol="0" anchor="ctr"/>
          <a:lstStyle/>
          <a:p>
            <a:pPr marL="0" indent="0">
              <a:buNone/>
            </a:pPr>
            <a:r>
              <a:rPr lang="en-US" sz="1650" b="1" dirty="0">
                <a:solidFill>
                  <a:srgbClr val="243049"/>
                </a:solidFill>
                <a:latin typeface="Calibri" pitchFamily="34" charset="0"/>
                <a:ea typeface="Calibri" pitchFamily="34" charset="-122"/>
                <a:cs typeface="Calibri" pitchFamily="34" charset="-120"/>
              </a:rPr>
              <a:t>1 · Überlege allein</a:t>
            </a:r>
            <a:endParaRPr lang="en-US" sz="1650" dirty="0"/>
          </a:p>
        </p:txBody>
      </p:sp>
      <p:sp>
        <p:nvSpPr>
          <p:cNvPr id="8" name="Text 5"/>
          <p:cNvSpPr/>
          <p:nvPr/>
        </p:nvSpPr>
        <p:spPr>
          <a:xfrm>
            <a:off x="932688" y="3154680"/>
            <a:ext cx="2871216" cy="777240"/>
          </a:xfrm>
          <a:prstGeom prst="rect">
            <a:avLst/>
          </a:prstGeom>
          <a:noFill/>
          <a:ln/>
        </p:spPr>
        <p:txBody>
          <a:bodyPr wrap="square" lIns="0" tIns="0" rIns="0" bIns="0" rtlCol="0" anchor="ctr"/>
          <a:lstStyle/>
          <a:p>
            <a:pPr marL="0" indent="0">
              <a:buNone/>
            </a:pPr>
            <a:r>
              <a:rPr lang="en-US" sz="1400" dirty="0">
                <a:solidFill>
                  <a:srgbClr val="5D6B86"/>
                </a:solidFill>
                <a:latin typeface="Calibri" pitchFamily="34" charset="0"/>
                <a:ea typeface="Calibri" pitchFamily="34" charset="-122"/>
                <a:cs typeface="Calibri" pitchFamily="34" charset="-120"/>
              </a:rPr>
              <a:t>Was könnte die Antwort sein?</a:t>
            </a:r>
            <a:endParaRPr lang="en-US" sz="1400" dirty="0"/>
          </a:p>
        </p:txBody>
      </p:sp>
      <p:sp>
        <p:nvSpPr>
          <p:cNvPr id="9" name="Shape 6"/>
          <p:cNvSpPr/>
          <p:nvPr/>
        </p:nvSpPr>
        <p:spPr>
          <a:xfrm>
            <a:off x="4384548" y="1783080"/>
            <a:ext cx="3419856" cy="2331720"/>
          </a:xfrm>
          <a:prstGeom prst="roundRect">
            <a:avLst>
              <a:gd name="adj" fmla="val 5098"/>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sp>
        <p:nvSpPr>
          <p:cNvPr id="10" name="Shape 7"/>
          <p:cNvSpPr/>
          <p:nvPr/>
        </p:nvSpPr>
        <p:spPr>
          <a:xfrm>
            <a:off x="4677156" y="2075688"/>
            <a:ext cx="868680" cy="868680"/>
          </a:xfrm>
          <a:prstGeom prst="ellipse">
            <a:avLst/>
          </a:prstGeom>
          <a:solidFill>
            <a:srgbClr val="4F5DFF"/>
          </a:solidFill>
          <a:ln/>
          <a:effectLst>
            <a:outerShdw blurRad="114300" dist="38100" dir="5400000" algn="bl" rotWithShape="0">
              <a:srgbClr val="243049">
                <a:alpha val="16000"/>
              </a:srgbClr>
            </a:outerShdw>
          </a:effectLst>
        </p:spPr>
      </p:sp>
      <p:pic>
        <p:nvPicPr>
          <p:cNvPr id="11" name="Image 1" descr="preencoded.png"/>
          <p:cNvPicPr>
            <a:picLocks noChangeAspect="1"/>
          </p:cNvPicPr>
          <p:nvPr/>
        </p:nvPicPr>
        <p:blipFill>
          <a:blip r:embed="rId4"/>
          <a:stretch>
            <a:fillRect/>
          </a:stretch>
        </p:blipFill>
        <p:spPr>
          <a:xfrm>
            <a:off x="4894326" y="2292858"/>
            <a:ext cx="434340" cy="434340"/>
          </a:xfrm>
          <a:prstGeom prst="rect">
            <a:avLst/>
          </a:prstGeom>
        </p:spPr>
      </p:pic>
      <p:sp>
        <p:nvSpPr>
          <p:cNvPr id="12" name="Text 8"/>
          <p:cNvSpPr/>
          <p:nvPr/>
        </p:nvSpPr>
        <p:spPr>
          <a:xfrm>
            <a:off x="5710428" y="2148840"/>
            <a:ext cx="1956816" cy="777240"/>
          </a:xfrm>
          <a:prstGeom prst="rect">
            <a:avLst/>
          </a:prstGeom>
          <a:noFill/>
          <a:ln/>
        </p:spPr>
        <p:txBody>
          <a:bodyPr wrap="square" lIns="0" tIns="0" rIns="0" bIns="0" rtlCol="0" anchor="ctr"/>
          <a:lstStyle/>
          <a:p>
            <a:pPr marL="0" indent="0">
              <a:buNone/>
            </a:pPr>
            <a:r>
              <a:rPr lang="en-US" sz="1650" b="1" dirty="0">
                <a:solidFill>
                  <a:srgbClr val="243049"/>
                </a:solidFill>
                <a:latin typeface="Calibri" pitchFamily="34" charset="0"/>
                <a:ea typeface="Calibri" pitchFamily="34" charset="-122"/>
                <a:cs typeface="Calibri" pitchFamily="34" charset="-120"/>
              </a:rPr>
              <a:t>2 · Tauscht euch aus</a:t>
            </a:r>
            <a:endParaRPr lang="en-US" sz="1650" dirty="0"/>
          </a:p>
        </p:txBody>
      </p:sp>
      <p:sp>
        <p:nvSpPr>
          <p:cNvPr id="13" name="Text 9"/>
          <p:cNvSpPr/>
          <p:nvPr/>
        </p:nvSpPr>
        <p:spPr>
          <a:xfrm>
            <a:off x="4677156" y="3154680"/>
            <a:ext cx="2871216" cy="777240"/>
          </a:xfrm>
          <a:prstGeom prst="rect">
            <a:avLst/>
          </a:prstGeom>
          <a:noFill/>
          <a:ln/>
        </p:spPr>
        <p:txBody>
          <a:bodyPr wrap="square" lIns="0" tIns="0" rIns="0" bIns="0" rtlCol="0" anchor="ctr"/>
          <a:lstStyle/>
          <a:p>
            <a:pPr marL="0" indent="0">
              <a:buNone/>
            </a:pPr>
            <a:r>
              <a:rPr lang="en-US" sz="1400" dirty="0">
                <a:solidFill>
                  <a:srgbClr val="5D6B86"/>
                </a:solidFill>
                <a:latin typeface="Calibri" pitchFamily="34" charset="0"/>
                <a:ea typeface="Calibri" pitchFamily="34" charset="-122"/>
                <a:cs typeface="Calibri" pitchFamily="34" charset="-120"/>
              </a:rPr>
              <a:t>Vergleicht eure Ideen mit dem Partner.</a:t>
            </a:r>
            <a:endParaRPr lang="en-US" sz="1400" dirty="0"/>
          </a:p>
        </p:txBody>
      </p:sp>
      <p:sp>
        <p:nvSpPr>
          <p:cNvPr id="14" name="Shape 10"/>
          <p:cNvSpPr/>
          <p:nvPr/>
        </p:nvSpPr>
        <p:spPr>
          <a:xfrm>
            <a:off x="8129016" y="1783080"/>
            <a:ext cx="3419856" cy="2331720"/>
          </a:xfrm>
          <a:prstGeom prst="roundRect">
            <a:avLst>
              <a:gd name="adj" fmla="val 5098"/>
            </a:avLst>
          </a:prstGeom>
          <a:solidFill>
            <a:srgbClr val="FFFFFF"/>
          </a:solidFill>
          <a:ln w="12700">
            <a:solidFill>
              <a:srgbClr val="E3E9F5"/>
            </a:solidFill>
            <a:prstDash val="solid"/>
          </a:ln>
          <a:effectLst>
            <a:outerShdw blurRad="114300" dist="38100" dir="5400000" algn="bl" rotWithShape="0">
              <a:srgbClr val="243049">
                <a:alpha val="16000"/>
              </a:srgbClr>
            </a:outerShdw>
          </a:effectLst>
        </p:spPr>
      </p:sp>
      <p:sp>
        <p:nvSpPr>
          <p:cNvPr id="15" name="Shape 11"/>
          <p:cNvSpPr/>
          <p:nvPr/>
        </p:nvSpPr>
        <p:spPr>
          <a:xfrm>
            <a:off x="8421624" y="2075688"/>
            <a:ext cx="868680" cy="868680"/>
          </a:xfrm>
          <a:prstGeom prst="ellipse">
            <a:avLst/>
          </a:prstGeom>
          <a:solidFill>
            <a:srgbClr val="7C5CFF"/>
          </a:solidFill>
          <a:ln/>
          <a:effectLst>
            <a:outerShdw blurRad="114300" dist="38100" dir="5400000" algn="bl" rotWithShape="0">
              <a:srgbClr val="243049">
                <a:alpha val="16000"/>
              </a:srgbClr>
            </a:outerShdw>
          </a:effectLst>
        </p:spPr>
      </p:sp>
      <p:pic>
        <p:nvPicPr>
          <p:cNvPr id="16" name="Image 2" descr="preencoded.png"/>
          <p:cNvPicPr>
            <a:picLocks noChangeAspect="1"/>
          </p:cNvPicPr>
          <p:nvPr/>
        </p:nvPicPr>
        <p:blipFill>
          <a:blip r:embed="rId5"/>
          <a:stretch>
            <a:fillRect/>
          </a:stretch>
        </p:blipFill>
        <p:spPr>
          <a:xfrm>
            <a:off x="8638794" y="2292858"/>
            <a:ext cx="434340" cy="434340"/>
          </a:xfrm>
          <a:prstGeom prst="rect">
            <a:avLst/>
          </a:prstGeom>
        </p:spPr>
      </p:pic>
      <p:sp>
        <p:nvSpPr>
          <p:cNvPr id="17" name="Text 12"/>
          <p:cNvSpPr/>
          <p:nvPr/>
        </p:nvSpPr>
        <p:spPr>
          <a:xfrm>
            <a:off x="9454896" y="2148840"/>
            <a:ext cx="1956816" cy="777240"/>
          </a:xfrm>
          <a:prstGeom prst="rect">
            <a:avLst/>
          </a:prstGeom>
          <a:noFill/>
          <a:ln/>
        </p:spPr>
        <p:txBody>
          <a:bodyPr wrap="square" lIns="0" tIns="0" rIns="0" bIns="0" rtlCol="0" anchor="ctr"/>
          <a:lstStyle/>
          <a:p>
            <a:pPr marL="0" indent="0">
              <a:buNone/>
            </a:pPr>
            <a:r>
              <a:rPr lang="en-US" sz="1650" b="1" dirty="0">
                <a:solidFill>
                  <a:srgbClr val="243049"/>
                </a:solidFill>
                <a:latin typeface="Calibri" pitchFamily="34" charset="0"/>
                <a:ea typeface="Calibri" pitchFamily="34" charset="-122"/>
                <a:cs typeface="Calibri" pitchFamily="34" charset="-120"/>
              </a:rPr>
              <a:t>3 · Notiere kurz</a:t>
            </a:r>
            <a:endParaRPr lang="en-US" sz="1650" dirty="0"/>
          </a:p>
        </p:txBody>
      </p:sp>
      <p:sp>
        <p:nvSpPr>
          <p:cNvPr id="18" name="Text 13"/>
          <p:cNvSpPr/>
          <p:nvPr/>
        </p:nvSpPr>
        <p:spPr>
          <a:xfrm>
            <a:off x="8421624" y="3154680"/>
            <a:ext cx="2871216" cy="777240"/>
          </a:xfrm>
          <a:prstGeom prst="rect">
            <a:avLst/>
          </a:prstGeom>
          <a:noFill/>
          <a:ln/>
        </p:spPr>
        <p:txBody>
          <a:bodyPr wrap="square" lIns="0" tIns="0" rIns="0" bIns="0" rtlCol="0" anchor="ctr"/>
          <a:lstStyle/>
          <a:p>
            <a:pPr marL="0" indent="0">
              <a:buNone/>
            </a:pPr>
            <a:r>
              <a:rPr lang="en-US" sz="1400" dirty="0">
                <a:solidFill>
                  <a:srgbClr val="5D6B86"/>
                </a:solidFill>
                <a:latin typeface="Calibri" pitchFamily="34" charset="0"/>
                <a:ea typeface="Calibri" pitchFamily="34" charset="-122"/>
                <a:cs typeface="Calibri" pitchFamily="34" charset="-120"/>
              </a:rPr>
              <a:t>Schreib deine Vermutung ins Forscher-Heft.</a:t>
            </a:r>
            <a:endParaRPr lang="en-US" sz="1400" dirty="0"/>
          </a:p>
        </p:txBody>
      </p:sp>
      <p:sp>
        <p:nvSpPr>
          <p:cNvPr id="19" name="Shape 14"/>
          <p:cNvSpPr/>
          <p:nvPr/>
        </p:nvSpPr>
        <p:spPr>
          <a:xfrm>
            <a:off x="640080" y="4572000"/>
            <a:ext cx="10908792" cy="1572768"/>
          </a:xfrm>
          <a:prstGeom prst="roundRect">
            <a:avLst>
              <a:gd name="adj" fmla="val 7558"/>
            </a:avLst>
          </a:prstGeom>
          <a:solidFill>
            <a:srgbClr val="FFF2DA"/>
          </a:solidFill>
          <a:ln w="16510">
            <a:solidFill>
              <a:srgbClr val="FFD98C"/>
            </a:solidFill>
            <a:prstDash val="solid"/>
          </a:ln>
        </p:spPr>
      </p:sp>
      <p:sp>
        <p:nvSpPr>
          <p:cNvPr id="20" name="Shape 15"/>
          <p:cNvSpPr/>
          <p:nvPr/>
        </p:nvSpPr>
        <p:spPr>
          <a:xfrm>
            <a:off x="1005840" y="5074920"/>
            <a:ext cx="777240" cy="777240"/>
          </a:xfrm>
          <a:prstGeom prst="ellipse">
            <a:avLst/>
          </a:prstGeom>
          <a:solidFill>
            <a:srgbClr val="FF9F1C"/>
          </a:solidFill>
          <a:ln/>
          <a:effectLst>
            <a:outerShdw blurRad="114300" dist="38100" dir="5400000" algn="bl" rotWithShape="0">
              <a:srgbClr val="243049">
                <a:alpha val="16000"/>
              </a:srgbClr>
            </a:outerShdw>
          </a:effectLst>
        </p:spPr>
      </p:sp>
      <p:pic>
        <p:nvPicPr>
          <p:cNvPr id="21" name="Image 3" descr="preencoded.png"/>
          <p:cNvPicPr>
            <a:picLocks noChangeAspect="1"/>
          </p:cNvPicPr>
          <p:nvPr/>
        </p:nvPicPr>
        <p:blipFill>
          <a:blip r:embed="rId6"/>
          <a:stretch>
            <a:fillRect/>
          </a:stretch>
        </p:blipFill>
        <p:spPr>
          <a:xfrm>
            <a:off x="1200150" y="5269230"/>
            <a:ext cx="388620" cy="388620"/>
          </a:xfrm>
          <a:prstGeom prst="rect">
            <a:avLst/>
          </a:prstGeom>
        </p:spPr>
      </p:pic>
      <p:sp>
        <p:nvSpPr>
          <p:cNvPr id="22" name="Text 16"/>
          <p:cNvSpPr/>
          <p:nvPr/>
        </p:nvSpPr>
        <p:spPr>
          <a:xfrm>
            <a:off x="1965960" y="4663440"/>
            <a:ext cx="9372600" cy="1371600"/>
          </a:xfrm>
          <a:prstGeom prst="rect">
            <a:avLst/>
          </a:prstGeom>
          <a:noFill/>
          <a:ln/>
        </p:spPr>
        <p:txBody>
          <a:bodyPr wrap="square" lIns="0" tIns="0" rIns="0" bIns="0" rtlCol="0" anchor="ctr"/>
          <a:lstStyle/>
          <a:p>
            <a:pPr marL="0" indent="0">
              <a:buNone/>
            </a:pPr>
            <a:r>
              <a:rPr lang="en-US" sz="1800" b="1" dirty="0">
                <a:solidFill>
                  <a:srgbClr val="E3850A"/>
                </a:solidFill>
                <a:latin typeface="Calibri" pitchFamily="34" charset="0"/>
                <a:ea typeface="Calibri" pitchFamily="34" charset="-122"/>
                <a:cs typeface="Calibri" pitchFamily="34" charset="-120"/>
              </a:rPr>
              <a:t>Daumen-Check:  </a:t>
            </a:r>
            <a:r>
              <a:rPr lang="en-US" sz="1600" b="1" dirty="0">
                <a:solidFill>
                  <a:srgbClr val="243049"/>
                </a:solidFill>
                <a:latin typeface="Calibri" pitchFamily="34" charset="0"/>
                <a:ea typeface="Calibri" pitchFamily="34" charset="-122"/>
                <a:cs typeface="Calibri" pitchFamily="34" charset="-120"/>
              </a:rPr>
              <a:t>Wer kann die Leitfrage jetzt schon sicher beantworten? Zeig es mit dem Daumen.</a:t>
            </a:r>
            <a:endParaRPr lang="en-US" sz="1800" dirty="0"/>
          </a:p>
          <a:p>
            <a:pPr marL="0" indent="0">
              <a:buNone/>
            </a:pPr>
            <a:r>
              <a:rPr lang="en-US" sz="1350" dirty="0">
                <a:solidFill>
                  <a:srgbClr val="7A5500"/>
                </a:solidFill>
                <a:latin typeface="Calibri" pitchFamily="34" charset="0"/>
                <a:ea typeface="Calibri" pitchFamily="34" charset="-122"/>
                <a:cs typeface="Calibri" pitchFamily="34" charset="-120"/>
              </a:rPr>
              <a:t>Am Ende von Teil 1 stellen wir genau dieselbe Frage noch einmal – dann seht ihr euren Lernzuwachs!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EF3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777240"/>
          </a:xfrm>
          <a:prstGeom prst="rect">
            <a:avLst/>
          </a:prstGeom>
          <a:noFill/>
          <a:ln/>
        </p:spPr>
        <p:txBody>
          <a:bodyPr wrap="square" lIns="0" tIns="0" rIns="0" bIns="0" rtlCol="0" anchor="ctr"/>
          <a:lstStyle/>
          <a:p>
            <a:pPr marL="0" indent="0">
              <a:buNone/>
            </a:pPr>
            <a:r>
              <a:rPr lang="en-US" sz="3400" b="1" dirty="0">
                <a:solidFill>
                  <a:srgbClr val="243049"/>
                </a:solidFill>
                <a:latin typeface="Calibri" pitchFamily="34" charset="0"/>
                <a:ea typeface="Calibri" pitchFamily="34" charset="-122"/>
                <a:cs typeface="Calibri" pitchFamily="34" charset="-120"/>
              </a:rPr>
              <a:t>Auf geht's, Forscher:innen!</a:t>
            </a:r>
            <a:endParaRPr lang="en-US" sz="3400" dirty="0"/>
          </a:p>
        </p:txBody>
      </p:sp>
      <p:sp>
        <p:nvSpPr>
          <p:cNvPr id="3" name="Text 1"/>
          <p:cNvSpPr/>
          <p:nvPr/>
        </p:nvSpPr>
        <p:spPr>
          <a:xfrm>
            <a:off x="658368" y="1417320"/>
            <a:ext cx="7132320" cy="457200"/>
          </a:xfrm>
          <a:prstGeom prst="rect">
            <a:avLst/>
          </a:prstGeom>
          <a:noFill/>
          <a:ln/>
        </p:spPr>
        <p:txBody>
          <a:bodyPr wrap="square" lIns="0" tIns="0" rIns="0" bIns="0" rtlCol="0" anchor="ctr"/>
          <a:lstStyle/>
          <a:p>
            <a:pPr marL="0" indent="0">
              <a:buNone/>
            </a:pPr>
            <a:r>
              <a:rPr lang="en-US" sz="1800" dirty="0">
                <a:solidFill>
                  <a:srgbClr val="5D6B86"/>
                </a:solidFill>
                <a:latin typeface="Calibri" pitchFamily="34" charset="0"/>
                <a:ea typeface="Calibri" pitchFamily="34" charset="-122"/>
                <a:cs typeface="Calibri" pitchFamily="34" charset="-120"/>
              </a:rPr>
              <a:t>Startet jetzt die Forscher-Reise am iPad:</a:t>
            </a:r>
            <a:endParaRPr lang="en-US" sz="1800" dirty="0"/>
          </a:p>
        </p:txBody>
      </p:sp>
      <p:sp>
        <p:nvSpPr>
          <p:cNvPr id="4" name="Shape 2"/>
          <p:cNvSpPr/>
          <p:nvPr/>
        </p:nvSpPr>
        <p:spPr>
          <a:xfrm>
            <a:off x="731520" y="2148840"/>
            <a:ext cx="731520" cy="731520"/>
          </a:xfrm>
          <a:prstGeom prst="ellipse">
            <a:avLst/>
          </a:prstGeom>
          <a:solidFill>
            <a:srgbClr val="11A394"/>
          </a:solidFill>
          <a:ln/>
          <a:effectLst>
            <a:outerShdw blurRad="114300" dist="38100" dir="5400000" algn="bl" rotWithShape="0">
              <a:srgbClr val="243049">
                <a:alpha val="16000"/>
              </a:srgbClr>
            </a:outerShdw>
          </a:effectLst>
        </p:spPr>
      </p:sp>
      <p:sp>
        <p:nvSpPr>
          <p:cNvPr id="5" name="Text 3"/>
          <p:cNvSpPr/>
          <p:nvPr/>
        </p:nvSpPr>
        <p:spPr>
          <a:xfrm>
            <a:off x="731520" y="2148840"/>
            <a:ext cx="731520" cy="731520"/>
          </a:xfrm>
          <a:prstGeom prst="rect">
            <a:avLst/>
          </a:prstGeom>
          <a:noFill/>
          <a:ln/>
        </p:spPr>
        <p:txBody>
          <a:bodyPr wrap="square" lIns="0" tIns="0" rIns="0" bIns="0" rtlCol="0" anchor="ctr"/>
          <a:lstStyle/>
          <a:p>
            <a:pPr marL="0" indent="0" algn="ctr">
              <a:buNone/>
            </a:pPr>
            <a:r>
              <a:rPr lang="en-US" sz="2400" b="1" dirty="0">
                <a:solidFill>
                  <a:srgbClr val="FFFFFF"/>
                </a:solidFill>
                <a:latin typeface="Calibri" pitchFamily="34" charset="0"/>
                <a:ea typeface="Calibri" pitchFamily="34" charset="-122"/>
                <a:cs typeface="Calibri" pitchFamily="34" charset="-120"/>
              </a:rPr>
              <a:t>1</a:t>
            </a:r>
            <a:endParaRPr lang="en-US" sz="2400" dirty="0"/>
          </a:p>
        </p:txBody>
      </p:sp>
      <p:sp>
        <p:nvSpPr>
          <p:cNvPr id="6" name="Text 4"/>
          <p:cNvSpPr/>
          <p:nvPr/>
        </p:nvSpPr>
        <p:spPr>
          <a:xfrm>
            <a:off x="1691640" y="2103120"/>
            <a:ext cx="6035040" cy="868680"/>
          </a:xfrm>
          <a:prstGeom prst="rect">
            <a:avLst/>
          </a:prstGeom>
          <a:noFill/>
          <a:ln/>
        </p:spPr>
        <p:txBody>
          <a:bodyPr wrap="square" lIns="0" tIns="0" rIns="0" bIns="0" rtlCol="0" anchor="ctr"/>
          <a:lstStyle/>
          <a:p>
            <a:pPr marL="0" indent="0">
              <a:buNone/>
            </a:pPr>
            <a:r>
              <a:rPr lang="en-US" sz="1900" b="1" dirty="0">
                <a:solidFill>
                  <a:srgbClr val="243049"/>
                </a:solidFill>
                <a:latin typeface="Calibri" pitchFamily="34" charset="0"/>
                <a:ea typeface="Calibri" pitchFamily="34" charset="-122"/>
                <a:cs typeface="Calibri" pitchFamily="34" charset="-120"/>
              </a:rPr>
              <a:t>Stopp 1 – Das künstliche Neuron</a:t>
            </a:r>
            <a:endParaRPr lang="en-US" sz="1900" dirty="0"/>
          </a:p>
          <a:p>
            <a:pPr marL="0" indent="0">
              <a:buNone/>
            </a:pPr>
            <a:r>
              <a:rPr lang="en-US" sz="1450" dirty="0">
                <a:solidFill>
                  <a:srgbClr val="5D6B86"/>
                </a:solidFill>
                <a:latin typeface="Calibri" pitchFamily="34" charset="0"/>
                <a:ea typeface="Calibri" pitchFamily="34" charset="-122"/>
                <a:cs typeface="Calibri" pitchFamily="34" charset="-120"/>
              </a:rPr>
              <a:t>Wie entscheidet eine kleine Denk-Maschine?</a:t>
            </a:r>
            <a:endParaRPr lang="en-US" sz="1900" dirty="0"/>
          </a:p>
        </p:txBody>
      </p:sp>
      <p:sp>
        <p:nvSpPr>
          <p:cNvPr id="7" name="Shape 5"/>
          <p:cNvSpPr/>
          <p:nvPr/>
        </p:nvSpPr>
        <p:spPr>
          <a:xfrm>
            <a:off x="731520" y="3291840"/>
            <a:ext cx="731520" cy="731520"/>
          </a:xfrm>
          <a:prstGeom prst="ellipse">
            <a:avLst/>
          </a:prstGeom>
          <a:solidFill>
            <a:srgbClr val="4F5DFF"/>
          </a:solidFill>
          <a:ln/>
          <a:effectLst>
            <a:outerShdw blurRad="114300" dist="38100" dir="5400000" algn="bl" rotWithShape="0">
              <a:srgbClr val="243049">
                <a:alpha val="16000"/>
              </a:srgbClr>
            </a:outerShdw>
          </a:effectLst>
        </p:spPr>
      </p:sp>
      <p:sp>
        <p:nvSpPr>
          <p:cNvPr id="8" name="Text 6"/>
          <p:cNvSpPr/>
          <p:nvPr/>
        </p:nvSpPr>
        <p:spPr>
          <a:xfrm>
            <a:off x="731520" y="3291840"/>
            <a:ext cx="731520" cy="731520"/>
          </a:xfrm>
          <a:prstGeom prst="rect">
            <a:avLst/>
          </a:prstGeom>
          <a:noFill/>
          <a:ln/>
        </p:spPr>
        <p:txBody>
          <a:bodyPr wrap="square" lIns="0" tIns="0" rIns="0" bIns="0" rtlCol="0" anchor="ctr"/>
          <a:lstStyle/>
          <a:p>
            <a:pPr marL="0" indent="0" algn="ctr">
              <a:buNone/>
            </a:pPr>
            <a:r>
              <a:rPr lang="en-US" sz="2400" b="1" dirty="0">
                <a:solidFill>
                  <a:srgbClr val="FFFFFF"/>
                </a:solidFill>
                <a:latin typeface="Calibri" pitchFamily="34" charset="0"/>
                <a:ea typeface="Calibri" pitchFamily="34" charset="-122"/>
                <a:cs typeface="Calibri" pitchFamily="34" charset="-120"/>
              </a:rPr>
              <a:t>2</a:t>
            </a:r>
            <a:endParaRPr lang="en-US" sz="2400" dirty="0"/>
          </a:p>
        </p:txBody>
      </p:sp>
      <p:sp>
        <p:nvSpPr>
          <p:cNvPr id="9" name="Text 7"/>
          <p:cNvSpPr/>
          <p:nvPr/>
        </p:nvSpPr>
        <p:spPr>
          <a:xfrm>
            <a:off x="1691640" y="3246120"/>
            <a:ext cx="6035040" cy="868680"/>
          </a:xfrm>
          <a:prstGeom prst="rect">
            <a:avLst/>
          </a:prstGeom>
          <a:noFill/>
          <a:ln/>
        </p:spPr>
        <p:txBody>
          <a:bodyPr wrap="square" lIns="0" tIns="0" rIns="0" bIns="0" rtlCol="0" anchor="ctr"/>
          <a:lstStyle/>
          <a:p>
            <a:pPr marL="0" indent="0">
              <a:buNone/>
            </a:pPr>
            <a:r>
              <a:rPr lang="en-US" sz="1900" b="1" dirty="0">
                <a:solidFill>
                  <a:srgbClr val="243049"/>
                </a:solidFill>
                <a:latin typeface="Calibri" pitchFamily="34" charset="0"/>
                <a:ea typeface="Calibri" pitchFamily="34" charset="-122"/>
                <a:cs typeface="Calibri" pitchFamily="34" charset="-120"/>
              </a:rPr>
              <a:t>Stopp 2 – Viele Neuronen werden ein Netz</a:t>
            </a:r>
            <a:endParaRPr lang="en-US" sz="1900" dirty="0"/>
          </a:p>
          <a:p>
            <a:pPr marL="0" indent="0">
              <a:buNone/>
            </a:pPr>
            <a:r>
              <a:rPr lang="en-US" sz="1450" dirty="0">
                <a:solidFill>
                  <a:srgbClr val="5D6B86"/>
                </a:solidFill>
                <a:latin typeface="Calibri" pitchFamily="34" charset="0"/>
                <a:ea typeface="Calibri" pitchFamily="34" charset="-122"/>
                <a:cs typeface="Calibri" pitchFamily="34" charset="-120"/>
              </a:rPr>
              <a:t>Wie hängen die Neuronen zusammen?</a:t>
            </a:r>
            <a:endParaRPr lang="en-US" sz="1900" dirty="0"/>
          </a:p>
        </p:txBody>
      </p:sp>
      <p:sp>
        <p:nvSpPr>
          <p:cNvPr id="10" name="Shape 8"/>
          <p:cNvSpPr/>
          <p:nvPr/>
        </p:nvSpPr>
        <p:spPr>
          <a:xfrm>
            <a:off x="731520" y="4800600"/>
            <a:ext cx="6995160" cy="960120"/>
          </a:xfrm>
          <a:prstGeom prst="roundRect">
            <a:avLst>
              <a:gd name="adj" fmla="val 11429"/>
            </a:avLst>
          </a:prstGeom>
          <a:solidFill>
            <a:srgbClr val="EAECFF"/>
          </a:solidFill>
          <a:ln w="15240">
            <a:solidFill>
              <a:srgbClr val="CFD4FF"/>
            </a:solidFill>
            <a:prstDash val="solid"/>
          </a:ln>
        </p:spPr>
      </p:sp>
      <p:sp>
        <p:nvSpPr>
          <p:cNvPr id="11" name="Shape 9"/>
          <p:cNvSpPr/>
          <p:nvPr/>
        </p:nvSpPr>
        <p:spPr>
          <a:xfrm>
            <a:off x="1005840" y="5029200"/>
            <a:ext cx="502920" cy="502920"/>
          </a:xfrm>
          <a:prstGeom prst="ellipse">
            <a:avLst/>
          </a:prstGeom>
          <a:solidFill>
            <a:srgbClr val="7C5CFF"/>
          </a:solidFill>
          <a:ln/>
          <a:effectLst>
            <a:outerShdw blurRad="114300" dist="38100" dir="5400000" algn="bl" rotWithShape="0">
              <a:srgbClr val="243049">
                <a:alpha val="16000"/>
              </a:srgbClr>
            </a:outerShdw>
          </a:effectLst>
        </p:spPr>
      </p:sp>
      <p:pic>
        <p:nvPicPr>
          <p:cNvPr id="12" name="Image 0" descr="preencoded.png"/>
          <p:cNvPicPr>
            <a:picLocks noChangeAspect="1"/>
          </p:cNvPicPr>
          <p:nvPr/>
        </p:nvPicPr>
        <p:blipFill>
          <a:blip r:embed="rId3"/>
          <a:stretch>
            <a:fillRect/>
          </a:stretch>
        </p:blipFill>
        <p:spPr>
          <a:xfrm>
            <a:off x="1131570" y="5154930"/>
            <a:ext cx="251460" cy="251460"/>
          </a:xfrm>
          <a:prstGeom prst="rect">
            <a:avLst/>
          </a:prstGeom>
        </p:spPr>
      </p:pic>
      <p:sp>
        <p:nvSpPr>
          <p:cNvPr id="13" name="Text 10"/>
          <p:cNvSpPr/>
          <p:nvPr/>
        </p:nvSpPr>
        <p:spPr>
          <a:xfrm>
            <a:off x="1691640" y="4800600"/>
            <a:ext cx="5852160" cy="960120"/>
          </a:xfrm>
          <a:prstGeom prst="rect">
            <a:avLst/>
          </a:prstGeom>
          <a:noFill/>
          <a:ln/>
        </p:spPr>
        <p:txBody>
          <a:bodyPr wrap="square" lIns="0" tIns="0" rIns="0" bIns="0" rtlCol="0" anchor="ctr"/>
          <a:lstStyle/>
          <a:p>
            <a:pPr marL="0" indent="0">
              <a:buNone/>
            </a:pPr>
            <a:r>
              <a:rPr lang="en-US" sz="1600" b="1" dirty="0">
                <a:solidFill>
                  <a:srgbClr val="3A45CC"/>
                </a:solidFill>
                <a:latin typeface="Calibri" pitchFamily="34" charset="0"/>
                <a:ea typeface="Calibri" pitchFamily="34" charset="-122"/>
                <a:cs typeface="Calibri" pitchFamily="34" charset="-120"/>
              </a:rPr>
              <a:t>Haltet eure Ergebnisse im Forscher-Heft fest (Nr. 1–4).</a:t>
            </a:r>
            <a:endParaRPr lang="en-US" sz="1600" dirty="0"/>
          </a:p>
        </p:txBody>
      </p:sp>
      <p:sp>
        <p:nvSpPr>
          <p:cNvPr id="14" name="Shape 11"/>
          <p:cNvSpPr/>
          <p:nvPr/>
        </p:nvSpPr>
        <p:spPr>
          <a:xfrm>
            <a:off x="8229600" y="1783080"/>
            <a:ext cx="3291840" cy="3703320"/>
          </a:xfrm>
          <a:prstGeom prst="roundRect">
            <a:avLst>
              <a:gd name="adj" fmla="val 5000"/>
            </a:avLst>
          </a:prstGeom>
          <a:solidFill>
            <a:srgbClr val="3A45CC"/>
          </a:solidFill>
          <a:ln/>
          <a:effectLst>
            <a:outerShdw blurRad="114300" dist="38100" dir="5400000" algn="bl" rotWithShape="0">
              <a:srgbClr val="243049">
                <a:alpha val="16000"/>
              </a:srgbClr>
            </a:outerShdw>
          </a:effectLst>
        </p:spPr>
      </p:sp>
      <p:pic>
        <p:nvPicPr>
          <p:cNvPr id="15" name="Image 1" descr="assets/neo_white.png"/>
          <p:cNvPicPr>
            <a:picLocks noChangeAspect="1"/>
          </p:cNvPicPr>
          <p:nvPr/>
        </p:nvPicPr>
        <p:blipFill>
          <a:blip r:embed="rId4"/>
          <a:stretch>
            <a:fillRect/>
          </a:stretch>
        </p:blipFill>
        <p:spPr>
          <a:xfrm>
            <a:off x="9006840" y="2286000"/>
            <a:ext cx="1737360" cy="1737360"/>
          </a:xfrm>
          <a:prstGeom prst="rect">
            <a:avLst/>
          </a:prstGeom>
        </p:spPr>
      </p:pic>
      <p:sp>
        <p:nvSpPr>
          <p:cNvPr id="16" name="Shape 12"/>
          <p:cNvSpPr/>
          <p:nvPr/>
        </p:nvSpPr>
        <p:spPr>
          <a:xfrm>
            <a:off x="9464040" y="4069080"/>
            <a:ext cx="822960" cy="822960"/>
          </a:xfrm>
          <a:prstGeom prst="ellipse">
            <a:avLst/>
          </a:prstGeom>
          <a:solidFill>
            <a:srgbClr val="FF9F1C"/>
          </a:solidFill>
          <a:ln/>
          <a:effectLst>
            <a:outerShdw blurRad="114300" dist="38100" dir="5400000" algn="bl" rotWithShape="0">
              <a:srgbClr val="243049">
                <a:alpha val="16000"/>
              </a:srgbClr>
            </a:outerShdw>
          </a:effectLst>
        </p:spPr>
      </p:sp>
      <p:pic>
        <p:nvPicPr>
          <p:cNvPr id="17" name="Image 2" descr="preencoded.png"/>
          <p:cNvPicPr>
            <a:picLocks noChangeAspect="1"/>
          </p:cNvPicPr>
          <p:nvPr/>
        </p:nvPicPr>
        <p:blipFill>
          <a:blip r:embed="rId5"/>
          <a:stretch>
            <a:fillRect/>
          </a:stretch>
        </p:blipFill>
        <p:spPr>
          <a:xfrm>
            <a:off x="9669780" y="4274820"/>
            <a:ext cx="411480" cy="411480"/>
          </a:xfrm>
          <a:prstGeom prst="rect">
            <a:avLst/>
          </a:prstGeom>
        </p:spPr>
      </p:pic>
      <p:sp>
        <p:nvSpPr>
          <p:cNvPr id="18" name="Text 13"/>
          <p:cNvSpPr/>
          <p:nvPr/>
        </p:nvSpPr>
        <p:spPr>
          <a:xfrm>
            <a:off x="8229600" y="4983480"/>
            <a:ext cx="329184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Los!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822960" y="914400"/>
            <a:ext cx="8229600" cy="365760"/>
          </a:xfrm>
          <a:prstGeom prst="rect">
            <a:avLst/>
          </a:prstGeom>
          <a:noFill/>
          <a:ln/>
        </p:spPr>
        <p:txBody>
          <a:bodyPr wrap="square" lIns="0" tIns="0" rIns="0" bIns="0" rtlCol="0" anchor="ctr"/>
          <a:lstStyle/>
          <a:p>
            <a:pPr marL="0" indent="0">
              <a:buNone/>
            </a:pPr>
            <a:r>
              <a:rPr lang="en-US" sz="1500" b="1" kern="0" spc="300" dirty="0">
                <a:solidFill>
                  <a:srgbClr val="E7EDFF"/>
                </a:solidFill>
                <a:latin typeface="Calibri" pitchFamily="34" charset="0"/>
                <a:ea typeface="Calibri" pitchFamily="34" charset="-122"/>
                <a:cs typeface="Calibri" pitchFamily="34" charset="-120"/>
              </a:rPr>
              <a:t>ZURÜCK ZUR LEITFRAGE</a:t>
            </a:r>
            <a:endParaRPr lang="en-US" sz="1500" dirty="0"/>
          </a:p>
        </p:txBody>
      </p:sp>
      <p:sp>
        <p:nvSpPr>
          <p:cNvPr id="3" name="Text 1"/>
          <p:cNvSpPr/>
          <p:nvPr/>
        </p:nvSpPr>
        <p:spPr>
          <a:xfrm>
            <a:off x="804672" y="1371600"/>
            <a:ext cx="10424160" cy="1097280"/>
          </a:xfrm>
          <a:prstGeom prst="rect">
            <a:avLst/>
          </a:prstGeom>
          <a:noFill/>
          <a:ln/>
        </p:spPr>
        <p:txBody>
          <a:bodyPr wrap="square" lIns="0" tIns="0" rIns="0" bIns="0" rtlCol="0" anchor="t"/>
          <a:lstStyle/>
          <a:p>
            <a:pPr marL="0" indent="0">
              <a:buNone/>
            </a:pPr>
            <a:r>
              <a:rPr lang="en-US" sz="3000" b="1" dirty="0">
                <a:solidFill>
                  <a:srgbClr val="FFFFFF"/>
                </a:solidFill>
                <a:latin typeface="Calibri" pitchFamily="34" charset="0"/>
                <a:ea typeface="Calibri" pitchFamily="34" charset="-122"/>
                <a:cs typeface="Calibri" pitchFamily="34" charset="-120"/>
              </a:rPr>
              <a:t>Wie trifft ein Computer eine Entscheidung – ganz ohne Gehirn?</a:t>
            </a:r>
            <a:endParaRPr lang="en-US" sz="3000" dirty="0"/>
          </a:p>
        </p:txBody>
      </p:sp>
      <p:sp>
        <p:nvSpPr>
          <p:cNvPr id="4" name="Text 2"/>
          <p:cNvSpPr/>
          <p:nvPr/>
        </p:nvSpPr>
        <p:spPr>
          <a:xfrm>
            <a:off x="822960" y="2788920"/>
            <a:ext cx="10058400" cy="640080"/>
          </a:xfrm>
          <a:prstGeom prst="rect">
            <a:avLst/>
          </a:prstGeom>
          <a:noFill/>
          <a:ln/>
        </p:spPr>
        <p:txBody>
          <a:bodyPr wrap="square" lIns="0" tIns="0" rIns="0" bIns="0" rtlCol="0" anchor="ctr"/>
          <a:lstStyle/>
          <a:p>
            <a:pPr marL="0" indent="0">
              <a:buNone/>
            </a:pPr>
            <a:r>
              <a:rPr lang="en-US" sz="3200" b="1" dirty="0">
                <a:solidFill>
                  <a:srgbClr val="FF9F1C"/>
                </a:solidFill>
                <a:latin typeface="Calibri" pitchFamily="34" charset="0"/>
                <a:ea typeface="Calibri" pitchFamily="34" charset="-122"/>
                <a:cs typeface="Calibri" pitchFamily="34" charset="-120"/>
              </a:rPr>
              <a:t>Jetzt seid ihr dran!</a:t>
            </a:r>
            <a:endParaRPr lang="en-US" sz="3200" dirty="0"/>
          </a:p>
        </p:txBody>
      </p:sp>
      <p:sp>
        <p:nvSpPr>
          <p:cNvPr id="5" name="Text 3"/>
          <p:cNvSpPr/>
          <p:nvPr/>
        </p:nvSpPr>
        <p:spPr>
          <a:xfrm>
            <a:off x="841248" y="3520440"/>
            <a:ext cx="10241280" cy="548640"/>
          </a:xfrm>
          <a:prstGeom prst="rect">
            <a:avLst/>
          </a:prstGeom>
          <a:noFill/>
          <a:ln/>
        </p:spPr>
        <p:txBody>
          <a:bodyPr wrap="square" lIns="0" tIns="0" rIns="0" bIns="0" rtlCol="0" anchor="ctr"/>
          <a:lstStyle/>
          <a:p>
            <a:pPr marL="0" indent="0">
              <a:buNone/>
            </a:pPr>
            <a:r>
              <a:rPr lang="en-US" sz="1900" dirty="0">
                <a:solidFill>
                  <a:srgbClr val="EAF0FF"/>
                </a:solidFill>
                <a:latin typeface="Calibri" pitchFamily="34" charset="0"/>
                <a:ea typeface="Calibri" pitchFamily="34" charset="-122"/>
                <a:cs typeface="Calibri" pitchFamily="34" charset="-120"/>
              </a:rPr>
              <a:t>Erklärt der Klasse mit euren eigenen Worten: Wie macht der Computer das?</a:t>
            </a:r>
            <a:endParaRPr lang="en-US" sz="1900" dirty="0"/>
          </a:p>
        </p:txBody>
      </p:sp>
      <p:sp>
        <p:nvSpPr>
          <p:cNvPr id="6" name="Shape 4"/>
          <p:cNvSpPr/>
          <p:nvPr/>
        </p:nvSpPr>
        <p:spPr>
          <a:xfrm>
            <a:off x="822960" y="4297680"/>
            <a:ext cx="10515600" cy="960120"/>
          </a:xfrm>
          <a:prstGeom prst="roundRect">
            <a:avLst>
              <a:gd name="adj" fmla="val 11429"/>
            </a:avLst>
          </a:prstGeom>
          <a:solidFill>
            <a:srgbClr val="FFFFFF">
              <a:alpha val="88000"/>
            </a:srgbClr>
          </a:solidFill>
          <a:ln/>
        </p:spPr>
      </p:sp>
      <p:sp>
        <p:nvSpPr>
          <p:cNvPr id="7" name="Shape 5"/>
          <p:cNvSpPr/>
          <p:nvPr/>
        </p:nvSpPr>
        <p:spPr>
          <a:xfrm>
            <a:off x="1097280" y="4498848"/>
            <a:ext cx="566928" cy="566928"/>
          </a:xfrm>
          <a:prstGeom prst="ellipse">
            <a:avLst/>
          </a:prstGeom>
          <a:solidFill>
            <a:srgbClr val="FF9F1C"/>
          </a:solidFill>
          <a:ln/>
          <a:effectLst>
            <a:outerShdw blurRad="114300" dist="38100" dir="5400000" algn="bl" rotWithShape="0">
              <a:srgbClr val="243049">
                <a:alpha val="16000"/>
              </a:srgbClr>
            </a:outerShdw>
          </a:effectLst>
        </p:spPr>
      </p:sp>
      <p:pic>
        <p:nvPicPr>
          <p:cNvPr id="8" name="Image 0" descr="preencoded.png"/>
          <p:cNvPicPr>
            <a:picLocks noChangeAspect="1"/>
          </p:cNvPicPr>
          <p:nvPr/>
        </p:nvPicPr>
        <p:blipFill>
          <a:blip r:embed="rId4"/>
          <a:stretch>
            <a:fillRect/>
          </a:stretch>
        </p:blipFill>
        <p:spPr>
          <a:xfrm>
            <a:off x="1239012" y="4640580"/>
            <a:ext cx="283464" cy="283464"/>
          </a:xfrm>
          <a:prstGeom prst="rect">
            <a:avLst/>
          </a:prstGeom>
        </p:spPr>
      </p:pic>
      <p:sp>
        <p:nvSpPr>
          <p:cNvPr id="9" name="Text 6"/>
          <p:cNvSpPr/>
          <p:nvPr/>
        </p:nvSpPr>
        <p:spPr>
          <a:xfrm>
            <a:off x="1920240" y="4297680"/>
            <a:ext cx="9235440" cy="960120"/>
          </a:xfrm>
          <a:prstGeom prst="rect">
            <a:avLst/>
          </a:prstGeom>
          <a:noFill/>
          <a:ln/>
        </p:spPr>
        <p:txBody>
          <a:bodyPr wrap="square" lIns="0" tIns="0" rIns="0" bIns="0" rtlCol="0" anchor="ctr"/>
          <a:lstStyle/>
          <a:p>
            <a:pPr marL="0" indent="0">
              <a:buNone/>
            </a:pPr>
            <a:r>
              <a:rPr lang="en-US" sz="1700" b="1" dirty="0">
                <a:solidFill>
                  <a:srgbClr val="243049"/>
                </a:solidFill>
                <a:latin typeface="Calibri" pitchFamily="34" charset="0"/>
                <a:ea typeface="Calibri" pitchFamily="34" charset="-122"/>
                <a:cs typeface="Calibri" pitchFamily="34" charset="-120"/>
              </a:rPr>
              <a:t>Besprecht es zuerst zu zweit – dann sammeln wir gemeinsam.</a:t>
            </a:r>
            <a:endParaRPr lang="en-US" sz="1700" dirty="0"/>
          </a:p>
        </p:txBody>
      </p:sp>
      <p:sp>
        <p:nvSpPr>
          <p:cNvPr id="10" name="Text 7"/>
          <p:cNvSpPr/>
          <p:nvPr/>
        </p:nvSpPr>
        <p:spPr>
          <a:xfrm>
            <a:off x="822960" y="5532120"/>
            <a:ext cx="10058400" cy="457200"/>
          </a:xfrm>
          <a:prstGeom prst="rect">
            <a:avLst/>
          </a:prstGeom>
          <a:noFill/>
          <a:ln/>
        </p:spPr>
        <p:txBody>
          <a:bodyPr wrap="square" lIns="0" tIns="0" rIns="0" bIns="0" rtlCol="0" anchor="ctr"/>
          <a:lstStyle/>
          <a:p>
            <a:pPr marL="0" indent="0">
              <a:buNone/>
            </a:pPr>
            <a:r>
              <a:rPr lang="en-US" sz="1600" i="1" dirty="0">
                <a:solidFill>
                  <a:srgbClr val="EAF0FF"/>
                </a:solidFill>
                <a:latin typeface="Calibri" pitchFamily="34" charset="0"/>
                <a:ea typeface="Calibri" pitchFamily="34" charset="-122"/>
                <a:cs typeface="Calibri" pitchFamily="34" charset="-120"/>
              </a:rPr>
              <a:t>Daumen-Check: Wer kann die Frage jetzt beantworten?</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900</Words>
  <Application>Microsoft Office PowerPoint</Application>
  <PresentationFormat>Breitbild</PresentationFormat>
  <Paragraphs>58</Paragraphs>
  <Slides>7</Slides>
  <Notes>7</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7</vt:i4>
      </vt:variant>
    </vt:vector>
  </HeadingPairs>
  <TitlesOfParts>
    <vt:vector size="10" baseType="lpstr">
      <vt:lpstr>Arial</vt:lpstr>
      <vt:lpstr>Calibri</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Einstieg - Wie denkt ein Computer?</dc:title>
  <dc:subject>PptxGenJS Presentation</dc:subject>
  <dc:creator>Leon Bechtel</dc:creator>
  <cp:lastModifiedBy>Leon Bechtel</cp:lastModifiedBy>
  <cp:revision>1</cp:revision>
  <dcterms:created xsi:type="dcterms:W3CDTF">2026-06-18T21:42:53Z</dcterms:created>
  <dcterms:modified xsi:type="dcterms:W3CDTF">2026-06-19T06:52:31Z</dcterms:modified>
</cp:coreProperties>
</file>