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8" r:id="rId2"/>
    <p:sldId id="279" r:id="rId3"/>
    <p:sldId id="259" r:id="rId4"/>
    <p:sldId id="260" r:id="rId5"/>
    <p:sldId id="261" r:id="rId6"/>
    <p:sldId id="275" r:id="rId7"/>
    <p:sldId id="264" r:id="rId8"/>
    <p:sldId id="262" r:id="rId9"/>
    <p:sldId id="276" r:id="rId10"/>
    <p:sldId id="278" r:id="rId11"/>
    <p:sldId id="277" r:id="rId12"/>
    <p:sldId id="280" r:id="rId13"/>
    <p:sldId id="266" r:id="rId14"/>
    <p:sldId id="273" r:id="rId15"/>
    <p:sldId id="274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6467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204F7-5BE2-C8EE-4DF5-EA6B3EAA6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3E6984-8312-C286-229A-ACC6886686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79BE7-5194-5727-0758-16B9C4412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2F730-3C65-DA0D-7BA8-2D3C6701B5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33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4D5C9-4DE5-6706-086C-FF73AC757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297D4F-ACFB-6605-BE9B-2D3BA25E5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AFA9F9-1484-AB5B-0148-050A456B2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0B128-E51E-367F-6607-0DC9F5DB3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86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10813-CAFB-FBA5-DD76-55005EFE9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0CF1B1-4930-1550-E4D6-B1D07EDE07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63EC43-F911-73A3-3D08-50614A45DC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63E57-7561-6253-F864-68F10FCFAE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8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0080"/>
            <a:ext cx="112772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“Sort </a:t>
            </a:r>
            <a:r>
              <a:rPr lang="en-US" sz="3600" b="1" kern="0" spc="4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</a:t>
            </a:r>
            <a:r>
              <a:rPr lang="en-US" sz="36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Mord?”</a:t>
            </a:r>
          </a:p>
        </p:txBody>
      </p:sp>
      <p:sp>
        <p:nvSpPr>
          <p:cNvPr id="4" name="Text 2"/>
          <p:cNvSpPr/>
          <p:nvPr/>
        </p:nvSpPr>
        <p:spPr>
          <a:xfrm>
            <a:off x="592783" y="1841806"/>
            <a:ext cx="11277295" cy="5617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für Computer:  </a:t>
            </a: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x.bechtel.ws</a:t>
            </a:r>
            <a:r>
              <a:rPr lang="en-US" sz="32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2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anose="05000000000000000000" pitchFamily="2" charset="2"/>
              </a:rPr>
              <a:t> IF3  </a:t>
            </a:r>
            <a:r>
              <a:rPr lang="en-US" sz="3200" i="1" dirty="0" err="1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anose="05000000000000000000" pitchFamily="2" charset="2"/>
              </a:rPr>
              <a:t>Sortieren</a:t>
            </a:r>
            <a:r>
              <a:rPr lang="en-US" sz="32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40080" y="6400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„Sort ist Mord?!" · Informatik EF</a:t>
            </a:r>
            <a:endParaRPr lang="en-US" sz="900" dirty="0"/>
          </a:p>
        </p:txBody>
      </p:sp>
      <p:sp>
        <p:nvSpPr>
          <p:cNvPr id="20" name="Text 2">
            <a:extLst>
              <a:ext uri="{FF2B5EF4-FFF2-40B4-BE49-F238E27FC236}">
                <a16:creationId xmlns:a16="http://schemas.microsoft.com/office/drawing/2014/main" id="{E6A65E9C-A579-FD74-09B9-FD6B1AEF7293}"/>
              </a:ext>
            </a:extLst>
          </p:cNvPr>
          <p:cNvSpPr/>
          <p:nvPr/>
        </p:nvSpPr>
        <p:spPr>
          <a:xfrm>
            <a:off x="592782" y="3525958"/>
            <a:ext cx="11277295" cy="56177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furs </a:t>
            </a:r>
            <a:r>
              <a:rPr lang="en-US" sz="3200" b="1" i="1" dirty="0" err="1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IPad</a:t>
            </a:r>
            <a:r>
              <a:rPr lang="en-US" sz="3200" b="1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 </a:t>
            </a: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x.bechtel.ws</a:t>
            </a:r>
            <a:r>
              <a:rPr lang="en-US" sz="32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3200" i="1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anose="05000000000000000000" pitchFamily="2" charset="2"/>
              </a:rPr>
              <a:t> IF3  </a:t>
            </a:r>
            <a:r>
              <a:rPr lang="en-US" sz="3200" i="1" dirty="0" err="1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sym typeface="Wingdings" panose="05000000000000000000" pitchFamily="2" charset="2"/>
              </a:rPr>
              <a:t>Arbeitsblatt_Sortieren</a:t>
            </a:r>
            <a:endParaRPr lang="en-US" sz="3200" dirty="0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15E04E83-F9C5-6894-C457-392CE3057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3225" y="2965230"/>
            <a:ext cx="3404759" cy="34047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12AE9D-38B4-0F95-8314-4ABCC3BFF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1CD9DE62-9B8F-2A18-579A-C7C2DF907CE8}"/>
              </a:ext>
            </a:extLst>
          </p:cNvPr>
          <p:cNvSpPr/>
          <p:nvPr/>
        </p:nvSpPr>
        <p:spPr>
          <a:xfrm>
            <a:off x="4227407" y="1158661"/>
            <a:ext cx="2941320" cy="51731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b="1" dirty="0"/>
              <a:t>Mit Üben:</a:t>
            </a:r>
            <a:endParaRPr sz="2800" b="1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80DD3E2C-03D8-A323-E961-521FAA344C1F}"/>
              </a:ext>
            </a:extLst>
          </p:cNvPr>
          <p:cNvSpPr/>
          <p:nvPr/>
        </p:nvSpPr>
        <p:spPr>
          <a:xfrm>
            <a:off x="64008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42BC38C-67E5-C46E-C766-C81FC2DC8DCC}"/>
              </a:ext>
            </a:extLst>
          </p:cNvPr>
          <p:cNvSpPr/>
          <p:nvPr/>
        </p:nvSpPr>
        <p:spPr>
          <a:xfrm>
            <a:off x="914400" y="1208025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3200" b="1" dirty="0"/>
              <a:t>Nun seid Ihr dran!</a:t>
            </a: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F8106104-8A54-DCAF-A7C5-966084E3E027}"/>
              </a:ext>
            </a:extLst>
          </p:cNvPr>
          <p:cNvSpPr/>
          <p:nvPr/>
        </p:nvSpPr>
        <p:spPr>
          <a:xfrm>
            <a:off x="365760" y="3000586"/>
            <a:ext cx="548640" cy="548640"/>
          </a:xfrm>
          <a:prstGeom prst="ellipse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FCA9B66-50C2-CD12-5776-8EB8757F800C}"/>
              </a:ext>
            </a:extLst>
          </p:cNvPr>
          <p:cNvSpPr/>
          <p:nvPr/>
        </p:nvSpPr>
        <p:spPr>
          <a:xfrm>
            <a:off x="365760" y="300058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52857B76-473E-26A1-47C2-C3F6A72C215C}"/>
              </a:ext>
            </a:extLst>
          </p:cNvPr>
          <p:cNvSpPr/>
          <p:nvPr/>
        </p:nvSpPr>
        <p:spPr>
          <a:xfrm>
            <a:off x="1076653" y="4234012"/>
            <a:ext cx="9834882" cy="103157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Welches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Sortierverfahren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funktionierte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am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4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3CB5716F-FDFA-D4CA-8D9B-87194699C721}"/>
              </a:ext>
            </a:extLst>
          </p:cNvPr>
          <p:cNvSpPr/>
          <p:nvPr/>
        </p:nvSpPr>
        <p:spPr>
          <a:xfrm>
            <a:off x="365760" y="4424679"/>
            <a:ext cx="548640" cy="548640"/>
          </a:xfrm>
          <a:prstGeom prst="ellipse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21931A65-6F50-0E06-A4C8-FEE339B78E01}"/>
              </a:ext>
            </a:extLst>
          </p:cNvPr>
          <p:cNvSpPr/>
          <p:nvPr/>
        </p:nvSpPr>
        <p:spPr>
          <a:xfrm>
            <a:off x="365760" y="4424679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E70CC528-73CB-2A76-47D2-77670A80B892}"/>
              </a:ext>
            </a:extLst>
          </p:cNvPr>
          <p:cNvSpPr/>
          <p:nvPr/>
        </p:nvSpPr>
        <p:spPr>
          <a:xfrm>
            <a:off x="1066800" y="3070350"/>
            <a:ext cx="1054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Wendet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jedes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Sortieverfahren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ganz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genau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auf das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Beispielarray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an!</a:t>
            </a:r>
            <a:endParaRPr lang="en-US" sz="2400" dirty="0"/>
          </a:p>
        </p:txBody>
      </p:sp>
      <p:pic>
        <p:nvPicPr>
          <p:cNvPr id="21" name="Image 0" descr="/home/claude/schullogo.png">
            <a:extLst>
              <a:ext uri="{FF2B5EF4-FFF2-40B4-BE49-F238E27FC236}">
                <a16:creationId xmlns:a16="http://schemas.microsoft.com/office/drawing/2014/main" id="{C2B8EA6C-1B94-F864-ABC6-D8B0D031F15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24" name="Pfeil: nach unten 23">
            <a:extLst>
              <a:ext uri="{FF2B5EF4-FFF2-40B4-BE49-F238E27FC236}">
                <a16:creationId xmlns:a16="http://schemas.microsoft.com/office/drawing/2014/main" id="{E75B7758-55DD-2AEE-A8C4-1B9A9386197C}"/>
              </a:ext>
            </a:extLst>
          </p:cNvPr>
          <p:cNvSpPr/>
          <p:nvPr/>
        </p:nvSpPr>
        <p:spPr>
          <a:xfrm>
            <a:off x="5037667" y="3808305"/>
            <a:ext cx="381000" cy="61637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 descr="The top memes and viral videos of 2017 - BBC News">
            <a:extLst>
              <a:ext uri="{FF2B5EF4-FFF2-40B4-BE49-F238E27FC236}">
                <a16:creationId xmlns:a16="http://schemas.microsoft.com/office/drawing/2014/main" id="{35ADCD76-6E03-B391-3BB7-C4A7A1DAD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2680" y="635845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426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185A8-9BFF-24C3-4EF1-E20D785D7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F6CCBED-8CC6-DE1D-21D8-D20722569E6B}"/>
              </a:ext>
            </a:extLst>
          </p:cNvPr>
          <p:cNvSpPr/>
          <p:nvPr/>
        </p:nvSpPr>
        <p:spPr>
          <a:xfrm>
            <a:off x="640080" y="411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3722E44-61D7-B26A-DAB2-E6681FAA6A32}"/>
              </a:ext>
            </a:extLst>
          </p:cNvPr>
          <p:cNvSpPr/>
          <p:nvPr/>
        </p:nvSpPr>
        <p:spPr>
          <a:xfrm>
            <a:off x="640080" y="868680"/>
            <a:ext cx="8688732" cy="4971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54EFA97-538E-73CB-1948-204284DE0854}"/>
              </a:ext>
            </a:extLst>
          </p:cNvPr>
          <p:cNvSpPr/>
          <p:nvPr/>
        </p:nvSpPr>
        <p:spPr>
          <a:xfrm>
            <a:off x="640081" y="1184487"/>
            <a:ext cx="8757920" cy="1673970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0961DE09-1A3E-2043-4FD6-C3D5D4127F39}"/>
              </a:ext>
            </a:extLst>
          </p:cNvPr>
          <p:cNvSpPr/>
          <p:nvPr/>
        </p:nvSpPr>
        <p:spPr>
          <a:xfrm>
            <a:off x="640080" y="1184487"/>
            <a:ext cx="146876" cy="1673970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DD0A6FFF-22AF-7A18-7683-C2CA61157104}"/>
              </a:ext>
            </a:extLst>
          </p:cNvPr>
          <p:cNvSpPr/>
          <p:nvPr/>
        </p:nvSpPr>
        <p:spPr>
          <a:xfrm>
            <a:off x="958428" y="1372446"/>
            <a:ext cx="8144695" cy="15267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i="1" dirty="0"/>
              <a:t>„</a:t>
            </a:r>
            <a:r>
              <a:rPr sz="2800" i="1" dirty="0"/>
              <a:t>Wie </a:t>
            </a:r>
            <a:r>
              <a:rPr sz="2800" i="1" dirty="0" err="1"/>
              <a:t>würde</a:t>
            </a:r>
            <a:r>
              <a:rPr sz="2800" i="1" dirty="0"/>
              <a:t> </a:t>
            </a:r>
            <a:r>
              <a:rPr sz="2800" i="1" dirty="0" err="1"/>
              <a:t>ein</a:t>
            </a:r>
            <a:r>
              <a:rPr sz="2800" i="1" dirty="0"/>
              <a:t> Computer dieses </a:t>
            </a:r>
            <a:r>
              <a:rPr sz="2800" i="1" dirty="0" err="1"/>
              <a:t>verdeckte</a:t>
            </a:r>
            <a:r>
              <a:rPr sz="2800" i="1" dirty="0"/>
              <a:t> Array </a:t>
            </a:r>
            <a:r>
              <a:rPr sz="2800" i="1" dirty="0" err="1"/>
              <a:t>sortieren</a:t>
            </a:r>
            <a:r>
              <a:rPr sz="2800" i="1" dirty="0"/>
              <a:t> - und </a:t>
            </a:r>
            <a:r>
              <a:rPr sz="2800" i="1" dirty="0" err="1"/>
              <a:t>vor</a:t>
            </a:r>
            <a:r>
              <a:rPr sz="2800" i="1" dirty="0"/>
              <a:t> </a:t>
            </a:r>
            <a:r>
              <a:rPr sz="2800" i="1" dirty="0" err="1"/>
              <a:t>welchem</a:t>
            </a:r>
            <a:r>
              <a:rPr sz="2800" i="1" dirty="0"/>
              <a:t> Problem </a:t>
            </a:r>
            <a:r>
              <a:rPr sz="2800" i="1" dirty="0" err="1"/>
              <a:t>steht</a:t>
            </a:r>
            <a:r>
              <a:rPr sz="2800" i="1" dirty="0"/>
              <a:t> er </a:t>
            </a:r>
            <a:r>
              <a:rPr sz="2800" i="1" dirty="0" err="1"/>
              <a:t>dabei</a:t>
            </a:r>
            <a:r>
              <a:rPr sz="2800" i="1" dirty="0"/>
              <a:t> </a:t>
            </a:r>
            <a:r>
              <a:rPr sz="2800" i="1" dirty="0" err="1"/>
              <a:t>eigentlich</a:t>
            </a:r>
            <a:r>
              <a:rPr sz="2800" i="1" dirty="0"/>
              <a:t>?</a:t>
            </a:r>
            <a:r>
              <a:rPr lang="de-DE" sz="2800" i="1" dirty="0"/>
              <a:t>"</a:t>
            </a:r>
            <a:endParaRPr sz="2800" i="1" dirty="0"/>
          </a:p>
        </p:txBody>
      </p:sp>
      <p:pic>
        <p:nvPicPr>
          <p:cNvPr id="8" name="Image 0" descr="/home/claude/schullogo.png">
            <a:extLst>
              <a:ext uri="{FF2B5EF4-FFF2-40B4-BE49-F238E27FC236}">
                <a16:creationId xmlns:a16="http://schemas.microsoft.com/office/drawing/2014/main" id="{D015929F-0DE5-10BB-1406-647A20FFE5D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9" name="Shape 2">
            <a:extLst>
              <a:ext uri="{FF2B5EF4-FFF2-40B4-BE49-F238E27FC236}">
                <a16:creationId xmlns:a16="http://schemas.microsoft.com/office/drawing/2014/main" id="{CE7DA274-3734-135A-8586-C4742915E442}"/>
              </a:ext>
            </a:extLst>
          </p:cNvPr>
          <p:cNvSpPr/>
          <p:nvPr/>
        </p:nvSpPr>
        <p:spPr>
          <a:xfrm>
            <a:off x="640081" y="3787031"/>
            <a:ext cx="8757920" cy="1673970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3">
            <a:extLst>
              <a:ext uri="{FF2B5EF4-FFF2-40B4-BE49-F238E27FC236}">
                <a16:creationId xmlns:a16="http://schemas.microsoft.com/office/drawing/2014/main" id="{E1F4C974-E396-167F-3588-5EF5C7783F3F}"/>
              </a:ext>
            </a:extLst>
          </p:cNvPr>
          <p:cNvSpPr/>
          <p:nvPr/>
        </p:nvSpPr>
        <p:spPr>
          <a:xfrm>
            <a:off x="640080" y="3787031"/>
            <a:ext cx="146876" cy="1673970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4">
            <a:extLst>
              <a:ext uri="{FF2B5EF4-FFF2-40B4-BE49-F238E27FC236}">
                <a16:creationId xmlns:a16="http://schemas.microsoft.com/office/drawing/2014/main" id="{BDC963FB-9178-597C-17D0-BB42972C2D05}"/>
              </a:ext>
            </a:extLst>
          </p:cNvPr>
          <p:cNvSpPr/>
          <p:nvPr/>
        </p:nvSpPr>
        <p:spPr>
          <a:xfrm>
            <a:off x="958428" y="3974990"/>
            <a:ext cx="8144695" cy="15267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i="1" dirty="0"/>
              <a:t>„</a:t>
            </a:r>
            <a:r>
              <a:rPr sz="2800" i="1" dirty="0"/>
              <a:t>Wie </a:t>
            </a:r>
            <a:r>
              <a:rPr sz="2800" i="1" dirty="0" err="1"/>
              <a:t>würde</a:t>
            </a:r>
            <a:r>
              <a:rPr sz="2800" i="1" dirty="0"/>
              <a:t> </a:t>
            </a:r>
            <a:r>
              <a:rPr sz="2800" i="1" dirty="0" err="1"/>
              <a:t>ein</a:t>
            </a:r>
            <a:r>
              <a:rPr sz="2800" i="1" dirty="0"/>
              <a:t> Computer dieses </a:t>
            </a:r>
            <a:r>
              <a:rPr sz="2800" i="1" dirty="0" err="1"/>
              <a:t>verdeckte</a:t>
            </a:r>
            <a:r>
              <a:rPr sz="2800" i="1" dirty="0"/>
              <a:t> Array </a:t>
            </a:r>
            <a:r>
              <a:rPr sz="2800" i="1" dirty="0" err="1"/>
              <a:t>sortieren</a:t>
            </a:r>
            <a:r>
              <a:rPr sz="2800" i="1" dirty="0"/>
              <a:t> - </a:t>
            </a:r>
            <a:r>
              <a:rPr sz="2800" b="1" i="1" dirty="0"/>
              <a:t>und </a:t>
            </a:r>
            <a:r>
              <a:rPr lang="de-DE" sz="2800" b="1" i="1" dirty="0"/>
              <a:t>wie löst er das Problem eigentlich</a:t>
            </a:r>
            <a:r>
              <a:rPr sz="2800" b="1" i="1" dirty="0"/>
              <a:t>?</a:t>
            </a:r>
            <a:r>
              <a:rPr lang="de-DE" sz="2800" i="1" dirty="0"/>
              <a:t>"</a:t>
            </a:r>
            <a:endParaRPr sz="2800" i="1" dirty="0"/>
          </a:p>
        </p:txBody>
      </p:sp>
      <p:sp>
        <p:nvSpPr>
          <p:cNvPr id="12" name="Pfeil: nach unten 11">
            <a:extLst>
              <a:ext uri="{FF2B5EF4-FFF2-40B4-BE49-F238E27FC236}">
                <a16:creationId xmlns:a16="http://schemas.microsoft.com/office/drawing/2014/main" id="{F06E1855-4121-1E10-97CA-635150D73AAC}"/>
              </a:ext>
            </a:extLst>
          </p:cNvPr>
          <p:cNvSpPr/>
          <p:nvPr/>
        </p:nvSpPr>
        <p:spPr>
          <a:xfrm>
            <a:off x="4854690" y="3152140"/>
            <a:ext cx="370076" cy="45948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884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>
            <a:extLst>
              <a:ext uri="{FF2B5EF4-FFF2-40B4-BE49-F238E27FC236}">
                <a16:creationId xmlns:a16="http://schemas.microsoft.com/office/drawing/2014/main" id="{F0BE5F58-BABA-2F32-91B1-80765FD2FE51}"/>
              </a:ext>
            </a:extLst>
          </p:cNvPr>
          <p:cNvSpPr/>
          <p:nvPr/>
        </p:nvSpPr>
        <p:spPr>
          <a:xfrm>
            <a:off x="1122681" y="2345267"/>
            <a:ext cx="4422986" cy="2582334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4" name="Text 4">
            <a:extLst>
              <a:ext uri="{FF2B5EF4-FFF2-40B4-BE49-F238E27FC236}">
                <a16:creationId xmlns:a16="http://schemas.microsoft.com/office/drawing/2014/main" id="{77FCF1C2-132F-5F6D-765C-2A807E408072}"/>
              </a:ext>
            </a:extLst>
          </p:cNvPr>
          <p:cNvSpPr/>
          <p:nvPr/>
        </p:nvSpPr>
        <p:spPr>
          <a:xfrm>
            <a:off x="1492548" y="2214241"/>
            <a:ext cx="8932078" cy="28443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b="1" i="1" dirty="0"/>
              <a:t>Danke fürs Mitmachen!</a:t>
            </a:r>
            <a:endParaRPr sz="2800" b="1" i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742EBF3-C0B1-6B3E-441C-2E0C310F1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4067" y="1577066"/>
            <a:ext cx="3379971" cy="39324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5426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b="1" dirty="0"/>
              <a:t>STRATEGIEN VERGLEICHEN</a:t>
            </a:r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dirty="0"/>
              <a:t>Frage: </a:t>
            </a:r>
            <a:r>
              <a:rPr dirty="0" err="1"/>
              <a:t>Welche</a:t>
            </a:r>
            <a:r>
              <a:rPr dirty="0"/>
              <a:t> Muster </a:t>
            </a:r>
            <a:r>
              <a:rPr dirty="0" err="1"/>
              <a:t>stecken</a:t>
            </a:r>
            <a:r>
              <a:rPr dirty="0"/>
              <a:t> in </a:t>
            </a:r>
            <a:r>
              <a:rPr dirty="0" err="1"/>
              <a:t>euren</a:t>
            </a:r>
            <a:r>
              <a:rPr dirty="0"/>
              <a:t> </a:t>
            </a:r>
            <a:r>
              <a:rPr dirty="0" err="1"/>
              <a:t>Strategien</a:t>
            </a:r>
            <a:r>
              <a:rPr dirty="0"/>
              <a:t>?</a:t>
            </a:r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dirty="0"/>
              <a:t>Wir </a:t>
            </a:r>
            <a:r>
              <a:rPr dirty="0" err="1"/>
              <a:t>ordnen</a:t>
            </a:r>
            <a:r>
              <a:rPr dirty="0"/>
              <a:t> </a:t>
            </a:r>
            <a:r>
              <a:rPr dirty="0" err="1"/>
              <a:t>eure</a:t>
            </a:r>
            <a:r>
              <a:rPr dirty="0"/>
              <a:t> </a:t>
            </a:r>
            <a:r>
              <a:rPr dirty="0" err="1"/>
              <a:t>Vorgehensweisen</a:t>
            </a:r>
            <a:r>
              <a:rPr dirty="0"/>
              <a:t> </a:t>
            </a:r>
            <a:r>
              <a:rPr dirty="0" err="1"/>
              <a:t>drei</a:t>
            </a:r>
            <a:r>
              <a:rPr dirty="0"/>
              <a:t> </a:t>
            </a:r>
            <a:r>
              <a:rPr dirty="0" err="1"/>
              <a:t>typischen</a:t>
            </a:r>
            <a:r>
              <a:rPr dirty="0"/>
              <a:t> </a:t>
            </a:r>
            <a:r>
              <a:rPr dirty="0" err="1"/>
              <a:t>Sortierideen</a:t>
            </a:r>
            <a:r>
              <a:rPr dirty="0"/>
              <a:t> </a:t>
            </a:r>
            <a:r>
              <a:rPr dirty="0" err="1"/>
              <a:t>zu</a:t>
            </a:r>
            <a:r>
              <a:rPr dirty="0"/>
              <a:t>.</a:t>
            </a:r>
          </a:p>
        </p:txBody>
      </p:sp>
      <p:sp>
        <p:nvSpPr>
          <p:cNvPr id="5" name="Shape 3"/>
          <p:cNvSpPr/>
          <p:nvPr/>
        </p:nvSpPr>
        <p:spPr>
          <a:xfrm>
            <a:off x="540868" y="2286000"/>
            <a:ext cx="3520440" cy="3657600"/>
          </a:xfrm>
          <a:prstGeom prst="rect">
            <a:avLst/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540868" y="2286000"/>
            <a:ext cx="3520440" cy="64008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815188" y="2651760"/>
            <a:ext cx="318399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Sort (</a:t>
            </a:r>
            <a:r>
              <a:rPr lang="en-US" sz="2000" b="1" dirty="0" err="1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Auswählen</a:t>
            </a: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15188" y="3383280"/>
            <a:ext cx="29718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 das kleinste Element suchen und nach vorne setzen.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Danach für den Rest wiederholen.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35628" y="2286000"/>
            <a:ext cx="3520440" cy="3657600"/>
          </a:xfrm>
          <a:prstGeom prst="rect">
            <a:avLst/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4335628" y="2286000"/>
            <a:ext cx="3520440" cy="64008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Text 9"/>
          <p:cNvSpPr/>
          <p:nvPr/>
        </p:nvSpPr>
        <p:spPr>
          <a:xfrm>
            <a:off x="4609948" y="265176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Bubble Sort (</a:t>
            </a:r>
            <a:r>
              <a:rPr lang="en-US" sz="2000" b="1" dirty="0" err="1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Vertauschen</a:t>
            </a: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609948" y="3383280"/>
            <a:ext cx="29718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Benachbarte Karten vergleichen.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falscher Reihenfolge tauschen. Wiederholen.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130388" y="2286000"/>
            <a:ext cx="3520440" cy="3657600"/>
          </a:xfrm>
          <a:prstGeom prst="rect">
            <a:avLst/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8130388" y="2286000"/>
            <a:ext cx="3520440" cy="64008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5" name="Text 13"/>
          <p:cNvSpPr/>
          <p:nvPr/>
        </p:nvSpPr>
        <p:spPr>
          <a:xfrm>
            <a:off x="8404708" y="265176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Insertion Sort (</a:t>
            </a:r>
            <a:r>
              <a:rPr lang="en-US" sz="2000" b="1" dirty="0" err="1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Einfügen</a:t>
            </a:r>
            <a:r>
              <a:rPr lang="en-US" sz="2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8404708" y="3383280"/>
            <a:ext cx="29718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neue Karte in den bereits sortierten linken Bereich an der richtigen Stelle einfügen.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943101" y="6064469"/>
            <a:ext cx="80615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→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Welche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eurer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Ideen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passt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zu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welcher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Sortieridee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? Wo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gibt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 es </a:t>
            </a:r>
            <a:r>
              <a:rPr b="1" dirty="0" err="1">
                <a:solidFill>
                  <a:schemeClr val="accent2">
                    <a:lumMod val="75000"/>
                  </a:schemeClr>
                </a:solidFill>
              </a:rPr>
              <a:t>Unterschiede</a:t>
            </a:r>
            <a:r>
              <a:rPr b="1" dirty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</p:txBody>
      </p:sp>
      <p:pic>
        <p:nvPicPr>
          <p:cNvPr id="18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10896"/>
            <a:ext cx="4023360" cy="18288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OPTIONAL · CODE-BRÜCKE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0515600" cy="41148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Für schnelle Teams: Kannst du den Code lesen?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143000"/>
            <a:ext cx="10332720" cy="22860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Kommentiere den Bubble-Sort-Ausschnitt. Erkläre die Sortieridee, nicht jede Java-Syntax.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6419088"/>
            <a:ext cx="2743200" cy="164592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Aptos"/>
              </a:rPr>
              <a:t>„Sort ist Mord?!" · Informatik Q1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" y="1508760"/>
            <a:ext cx="5577840" cy="4206240"/>
          </a:xfrm>
          <a:prstGeom prst="roundRect">
            <a:avLst/>
          </a:prstGeom>
          <a:solidFill>
            <a:srgbClr val="0F172A"/>
          </a:solidFill>
          <a:ln>
            <a:solidFill>
              <a:srgbClr val="3341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20040" tIns="256032" rIns="146304" bIns="109728" rtlCol="0" anchor="t"/>
          <a:lstStyle/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int n = a.length;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for (int i = 0; i &lt; n - 1; i++) {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for (int j = 0; j &lt; n - 1 - i; j++) {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    if (a[j] &gt; a[j + 1]) {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        int temp = a[j];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        a[j] = a[j + 1];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        a[j + 1] = temp;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    }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    }</a:t>
            </a:r>
          </a:p>
          <a:p>
            <a:pPr algn="l">
              <a:spcAft>
                <a:spcPts val="0"/>
              </a:spcAft>
            </a:pPr>
            <a:r>
              <a:rPr sz="1300">
                <a:solidFill>
                  <a:srgbClr val="E2E8F0"/>
                </a:solidFill>
                <a:latin typeface="Consolas"/>
              </a:rPr>
              <a:t>}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92240" y="1508760"/>
            <a:ext cx="4663440" cy="1005840"/>
          </a:xfrm>
          <a:prstGeom prst="roundRect">
            <a:avLst/>
          </a:prstGeom>
          <a:solidFill>
            <a:srgbClr val="F0F4FA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>
                <a:solidFill>
                  <a:srgbClr val="1F4E79"/>
                </a:solidFill>
              </a:rPr>
              <a:t>Auftrag</a:t>
            </a:r>
          </a:p>
          <a:p>
            <a:r>
              <a:rPr>
                <a:solidFill>
                  <a:srgbClr val="1F4E79"/>
                </a:solidFill>
              </a:rPr>
              <a:t>Ordne farbige Codebereiche den Kommentaren auf dem Arbeitsblatt zu.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92240" y="2697480"/>
            <a:ext cx="4663440" cy="914400"/>
          </a:xfrm>
          <a:prstGeom prst="roundRect">
            <a:avLst/>
          </a:prstGeom>
          <a:solidFill>
            <a:srgbClr val="FFF2CC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>
                <a:solidFill>
                  <a:srgbClr val="1F4E79"/>
                </a:solidFill>
              </a:rPr>
              <a:t>Tipp 1</a:t>
            </a:r>
          </a:p>
          <a:p>
            <a:r>
              <a:rPr>
                <a:solidFill>
                  <a:srgbClr val="1F4E79"/>
                </a:solidFill>
              </a:rPr>
              <a:t>Welche zwei Nachbarn werden gerade verglichen?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92240" y="3730752"/>
            <a:ext cx="4663440" cy="914400"/>
          </a:xfrm>
          <a:prstGeom prst="roundRect">
            <a:avLst/>
          </a:prstGeom>
          <a:solidFill>
            <a:srgbClr val="FFF2CC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>
                <a:solidFill>
                  <a:srgbClr val="1F4E79"/>
                </a:solidFill>
              </a:rPr>
              <a:t>Tipp 2</a:t>
            </a:r>
          </a:p>
          <a:p>
            <a:r>
              <a:rPr>
                <a:solidFill>
                  <a:srgbClr val="1F4E79"/>
                </a:solidFill>
              </a:rPr>
              <a:t>Was passiert, wenn die Reihenfolge falsch ist?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92240" y="4764024"/>
            <a:ext cx="4663440" cy="914400"/>
          </a:xfrm>
          <a:prstGeom prst="roundRect">
            <a:avLst/>
          </a:prstGeom>
          <a:solidFill>
            <a:srgbClr val="FFF2CC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>
                <a:solidFill>
                  <a:srgbClr val="1F4E79"/>
                </a:solidFill>
              </a:rPr>
              <a:t>Tipp 3</a:t>
            </a:r>
          </a:p>
          <a:p>
            <a:r>
              <a:rPr>
                <a:solidFill>
                  <a:srgbClr val="1F4E79"/>
                </a:solidFill>
              </a:rPr>
              <a:t>Warum wird der rechte Prüfbereich kleiner?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2920" y="310896"/>
            <a:ext cx="4023360" cy="18288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⑧ SICHERUNG · EXIT-TICKET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0515600" cy="41148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Was muss am Ende hängen bleiben?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143000"/>
            <a:ext cx="10332720" cy="228600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r>
              <a:t>Drei Verfahren benennen, Strukturmerkmale unterscheiden und Sinn des Sortierens erklären.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6419088"/>
            <a:ext cx="2743200" cy="164592"/>
          </a:xfrm>
          <a:prstGeom prst="rect">
            <a:avLst/>
          </a:prstGeom>
          <a:noFill/>
        </p:spPr>
        <p:txBody>
          <a:bodyPr wrap="none" lIns="73152" tIns="36576" rIns="73152" bIns="36576" anchor="ctr">
            <a:spAutoFit/>
          </a:bodyPr>
          <a:lstStyle/>
          <a:p>
            <a:pPr algn="l"/>
            <a:r>
              <a:rPr sz="700" b="0">
                <a:solidFill>
                  <a:srgbClr val="64748B"/>
                </a:solidFill>
                <a:latin typeface="Aptos"/>
              </a:rPr>
              <a:t>„Sort ist Mord?!" · Informatik Q1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" y="1481328"/>
            <a:ext cx="3337560" cy="2743200"/>
          </a:xfrm>
          <a:prstGeom prst="roundRect">
            <a:avLst/>
          </a:prstGeom>
          <a:solidFill>
            <a:srgbClr val="F0F4FA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 b="1" dirty="0">
                <a:solidFill>
                  <a:srgbClr val="1F4E79"/>
                </a:solidFill>
              </a:rPr>
              <a:t>1</a:t>
            </a:r>
            <a:r>
              <a:rPr lang="de-DE" b="1" dirty="0">
                <a:solidFill>
                  <a:srgbClr val="1F4E79"/>
                </a:solidFill>
              </a:rPr>
              <a:t>.</a:t>
            </a:r>
            <a:r>
              <a:rPr b="1" dirty="0">
                <a:solidFill>
                  <a:srgbClr val="1F4E79"/>
                </a:solidFill>
              </a:rPr>
              <a:t> </a:t>
            </a:r>
            <a:r>
              <a:rPr b="1" dirty="0" err="1">
                <a:solidFill>
                  <a:srgbClr val="1F4E79"/>
                </a:solidFill>
              </a:rPr>
              <a:t>Verfahren</a:t>
            </a:r>
            <a:r>
              <a:rPr lang="de-DE" b="1" dirty="0">
                <a:solidFill>
                  <a:srgbClr val="1F4E79"/>
                </a:solidFill>
              </a:rPr>
              <a:t>:</a:t>
            </a:r>
            <a:endParaRPr b="1" dirty="0">
              <a:solidFill>
                <a:srgbClr val="1F4E79"/>
              </a:solidFill>
            </a:endParaRPr>
          </a:p>
          <a:p>
            <a:r>
              <a:rPr dirty="0">
                <a:solidFill>
                  <a:srgbClr val="1F4E79"/>
                </a:solidFill>
              </a:rPr>
              <a:t>Ich </a:t>
            </a:r>
            <a:r>
              <a:rPr dirty="0" err="1">
                <a:solidFill>
                  <a:srgbClr val="1F4E79"/>
                </a:solidFill>
              </a:rPr>
              <a:t>kenne</a:t>
            </a:r>
            <a:r>
              <a:rPr dirty="0">
                <a:solidFill>
                  <a:srgbClr val="1F4E79"/>
                </a:solidFill>
              </a:rPr>
              <a:t> die </a:t>
            </a:r>
            <a:r>
              <a:rPr dirty="0" err="1">
                <a:solidFill>
                  <a:srgbClr val="1F4E79"/>
                </a:solidFill>
              </a:rPr>
              <a:t>drei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Verfahren</a:t>
            </a:r>
            <a:r>
              <a:rPr dirty="0">
                <a:solidFill>
                  <a:srgbClr val="1F4E79"/>
                </a:solidFill>
              </a:rPr>
              <a:t>:</a:t>
            </a:r>
            <a:br>
              <a:rPr dirty="0"/>
            </a:br>
            <a:r>
              <a:rPr dirty="0">
                <a:solidFill>
                  <a:srgbClr val="1F4E79"/>
                </a:solidFill>
              </a:rPr>
              <a:t>Selection Sort, Bubble Sort,</a:t>
            </a:r>
            <a:br>
              <a:rPr dirty="0"/>
            </a:br>
            <a:r>
              <a:rPr dirty="0">
                <a:solidFill>
                  <a:srgbClr val="1F4E79"/>
                </a:solidFill>
              </a:rPr>
              <a:t>Insertion Sort.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51960" y="1481328"/>
            <a:ext cx="3337560" cy="2743200"/>
          </a:xfrm>
          <a:prstGeom prst="roundRect">
            <a:avLst/>
          </a:prstGeom>
          <a:solidFill>
            <a:srgbClr val="D1FAE5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 b="1" dirty="0">
                <a:solidFill>
                  <a:srgbClr val="1F4E79"/>
                </a:solidFill>
              </a:rPr>
              <a:t>2</a:t>
            </a:r>
            <a:r>
              <a:rPr lang="de-DE" b="1" dirty="0">
                <a:solidFill>
                  <a:srgbClr val="1F4E79"/>
                </a:solidFill>
              </a:rPr>
              <a:t>.</a:t>
            </a:r>
            <a:r>
              <a:rPr b="1" dirty="0">
                <a:solidFill>
                  <a:srgbClr val="1F4E79"/>
                </a:solidFill>
              </a:rPr>
              <a:t> Sicherheit</a:t>
            </a:r>
            <a:r>
              <a:rPr lang="de-DE" b="1" dirty="0">
                <a:solidFill>
                  <a:srgbClr val="1F4E79"/>
                </a:solidFill>
              </a:rPr>
              <a:t>:</a:t>
            </a:r>
            <a:endParaRPr b="1" dirty="0">
              <a:solidFill>
                <a:srgbClr val="1F4E79"/>
              </a:solidFill>
            </a:endParaRPr>
          </a:p>
          <a:p>
            <a:r>
              <a:rPr dirty="0">
                <a:solidFill>
                  <a:srgbClr val="1F4E79"/>
                </a:solidFill>
              </a:rPr>
              <a:t>Am </a:t>
            </a:r>
            <a:r>
              <a:rPr dirty="0" err="1">
                <a:solidFill>
                  <a:srgbClr val="1F4E79"/>
                </a:solidFill>
              </a:rPr>
              <a:t>leichtesten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fällt</a:t>
            </a:r>
            <a:r>
              <a:rPr dirty="0">
                <a:solidFill>
                  <a:srgbClr val="1F4E79"/>
                </a:solidFill>
              </a:rPr>
              <a:t> mir ...</a:t>
            </a:r>
            <a:br>
              <a:rPr dirty="0"/>
            </a:br>
            <a:r>
              <a:rPr dirty="0">
                <a:solidFill>
                  <a:srgbClr val="1F4E79"/>
                </a:solidFill>
              </a:rPr>
              <a:t>Noch </a:t>
            </a:r>
            <a:r>
              <a:rPr dirty="0" err="1">
                <a:solidFill>
                  <a:srgbClr val="1F4E79"/>
                </a:solidFill>
              </a:rPr>
              <a:t>unsicher</a:t>
            </a:r>
            <a:r>
              <a:rPr dirty="0">
                <a:solidFill>
                  <a:srgbClr val="1F4E79"/>
                </a:solidFill>
              </a:rPr>
              <a:t> bin ich </a:t>
            </a:r>
            <a:r>
              <a:rPr dirty="0" err="1">
                <a:solidFill>
                  <a:srgbClr val="1F4E79"/>
                </a:solidFill>
              </a:rPr>
              <a:t>bei</a:t>
            </a:r>
            <a:r>
              <a:rPr dirty="0">
                <a:solidFill>
                  <a:srgbClr val="1F4E79"/>
                </a:solidFill>
              </a:rPr>
              <a:t> ...</a:t>
            </a:r>
            <a:br>
              <a:rPr dirty="0"/>
            </a:br>
            <a:r>
              <a:rPr dirty="0" err="1">
                <a:solidFill>
                  <a:srgbClr val="1F4E79"/>
                </a:solidFill>
              </a:rPr>
              <a:t>weil</a:t>
            </a:r>
            <a:r>
              <a:rPr dirty="0">
                <a:solidFill>
                  <a:srgbClr val="1F4E79"/>
                </a:solidFill>
              </a:rPr>
              <a:t> ...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09560" y="1481328"/>
            <a:ext cx="3337560" cy="2743200"/>
          </a:xfrm>
          <a:prstGeom prst="roundRect">
            <a:avLst/>
          </a:prstGeom>
          <a:solidFill>
            <a:srgbClr val="FFF2CC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64592" tIns="146304" rIns="146304" bIns="109728" rtlCol="0" anchor="ctr"/>
          <a:lstStyle/>
          <a:p>
            <a:r>
              <a:rPr b="1" dirty="0">
                <a:solidFill>
                  <a:srgbClr val="1F4E79"/>
                </a:solidFill>
              </a:rPr>
              <a:t>3</a:t>
            </a:r>
            <a:r>
              <a:rPr lang="de-DE" b="1" dirty="0">
                <a:solidFill>
                  <a:srgbClr val="1F4E79"/>
                </a:solidFill>
              </a:rPr>
              <a:t>.</a:t>
            </a:r>
            <a:r>
              <a:rPr b="1" dirty="0">
                <a:solidFill>
                  <a:srgbClr val="1F4E79"/>
                </a:solidFill>
              </a:rPr>
              <a:t> Sinn</a:t>
            </a:r>
            <a:r>
              <a:rPr lang="de-DE" b="1" dirty="0">
                <a:solidFill>
                  <a:srgbClr val="1F4E79"/>
                </a:solidFill>
              </a:rPr>
              <a:t>:</a:t>
            </a:r>
            <a:endParaRPr b="1" dirty="0">
              <a:solidFill>
                <a:srgbClr val="1F4E79"/>
              </a:solidFill>
            </a:endParaRPr>
          </a:p>
          <a:p>
            <a:r>
              <a:rPr dirty="0" err="1">
                <a:solidFill>
                  <a:srgbClr val="1F4E79"/>
                </a:solidFill>
              </a:rPr>
              <a:t>Sortieren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ist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wichtig</a:t>
            </a:r>
            <a:r>
              <a:rPr dirty="0">
                <a:solidFill>
                  <a:srgbClr val="1F4E79"/>
                </a:solidFill>
              </a:rPr>
              <a:t>, </a:t>
            </a:r>
            <a:r>
              <a:rPr dirty="0" err="1">
                <a:solidFill>
                  <a:srgbClr val="1F4E79"/>
                </a:solidFill>
              </a:rPr>
              <a:t>weil</a:t>
            </a:r>
            <a:r>
              <a:rPr dirty="0">
                <a:solidFill>
                  <a:srgbClr val="1F4E79"/>
                </a:solidFill>
              </a:rPr>
              <a:t> ...</a:t>
            </a:r>
            <a:br>
              <a:rPr dirty="0"/>
            </a:br>
            <a:r>
              <a:rPr dirty="0" err="1">
                <a:solidFill>
                  <a:srgbClr val="1F4E79"/>
                </a:solidFill>
              </a:rPr>
              <a:t>Daten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danach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leichter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gesucht</a:t>
            </a:r>
            <a:r>
              <a:rPr dirty="0">
                <a:solidFill>
                  <a:srgbClr val="1F4E79"/>
                </a:solidFill>
              </a:rPr>
              <a:t>,</a:t>
            </a:r>
            <a:br>
              <a:rPr dirty="0"/>
            </a:br>
            <a:r>
              <a:rPr dirty="0" err="1">
                <a:solidFill>
                  <a:srgbClr val="1F4E79"/>
                </a:solidFill>
              </a:rPr>
              <a:t>verglichen</a:t>
            </a:r>
            <a:r>
              <a:rPr dirty="0">
                <a:solidFill>
                  <a:srgbClr val="1F4E79"/>
                </a:solidFill>
              </a:rPr>
              <a:t> und </a:t>
            </a:r>
            <a:r>
              <a:rPr dirty="0" err="1">
                <a:solidFill>
                  <a:srgbClr val="1F4E79"/>
                </a:solidFill>
              </a:rPr>
              <a:t>ausgewertet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werden</a:t>
            </a:r>
            <a:r>
              <a:rPr dirty="0">
                <a:solidFill>
                  <a:srgbClr val="1F4E79"/>
                </a:solidFill>
              </a:rPr>
              <a:t> </a:t>
            </a:r>
            <a:r>
              <a:rPr dirty="0" err="1">
                <a:solidFill>
                  <a:srgbClr val="1F4E79"/>
                </a:solidFill>
              </a:rPr>
              <a:t>können</a:t>
            </a:r>
            <a:r>
              <a:rPr dirty="0">
                <a:solidFill>
                  <a:srgbClr val="1F4E79"/>
                </a:solidFill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05840" y="4892040"/>
            <a:ext cx="9784080" cy="658368"/>
          </a:xfrm>
          <a:prstGeom prst="roundRect">
            <a:avLst/>
          </a:prstGeom>
          <a:solidFill>
            <a:srgbClr val="FFFFFF"/>
          </a:solidFill>
          <a:ln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3152" tIns="36576" rIns="73152" bIns="36576" rtlCol="0" anchor="ctr"/>
          <a:lstStyle/>
          <a:p>
            <a:r>
              <a:rPr sz="2200" b="0">
                <a:solidFill>
                  <a:srgbClr val="1F4E79"/>
                </a:solidFill>
              </a:rPr>
              <a:t>Mündliche Abschlussfrage: Welches Verfahren erkennst du sicher - und woran?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43DECD3-6B06-62D4-96A3-01116001E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565" y="1498600"/>
            <a:ext cx="9802867" cy="4622799"/>
          </a:xfrm>
          <a:prstGeom prst="rect">
            <a:avLst/>
          </a:prstGeom>
        </p:spPr>
      </p:pic>
      <p:sp>
        <p:nvSpPr>
          <p:cNvPr id="4" name="Text 0">
            <a:extLst>
              <a:ext uri="{FF2B5EF4-FFF2-40B4-BE49-F238E27FC236}">
                <a16:creationId xmlns:a16="http://schemas.microsoft.com/office/drawing/2014/main" id="{C3FE0603-59B1-16C2-68EF-504B5419257C}"/>
              </a:ext>
            </a:extLst>
          </p:cNvPr>
          <p:cNvSpPr/>
          <p:nvPr/>
        </p:nvSpPr>
        <p:spPr>
          <a:xfrm>
            <a:off x="1131147" y="6629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· </a:t>
            </a:r>
            <a:r>
              <a:rPr lang="en-US" b="1" kern="0" spc="4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Konfrontation</a:t>
            </a:r>
            <a:endParaRPr lang="en-US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063095D-5DCA-B041-D023-BB3F41DFD159}"/>
              </a:ext>
            </a:extLst>
          </p:cNvPr>
          <p:cNvSpPr/>
          <p:nvPr/>
        </p:nvSpPr>
        <p:spPr>
          <a:xfrm>
            <a:off x="3810000" y="4334933"/>
            <a:ext cx="4636347" cy="1380067"/>
          </a:xfrm>
          <a:prstGeom prst="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001704E-388C-1C1B-8441-4717990D0278}"/>
              </a:ext>
            </a:extLst>
          </p:cNvPr>
          <p:cNvSpPr txBox="1"/>
          <p:nvPr/>
        </p:nvSpPr>
        <p:spPr>
          <a:xfrm>
            <a:off x="4296081" y="5715000"/>
            <a:ext cx="3599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Unsortiertes Array mit Gewichten </a:t>
            </a:r>
          </a:p>
        </p:txBody>
      </p:sp>
    </p:spTree>
    <p:extLst>
      <p:ext uri="{BB962C8B-B14F-4D97-AF65-F5344CB8AC3E}">
        <p14:creationId xmlns:p14="http://schemas.microsoft.com/office/powerpoint/2010/main" val="3451784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b="1" dirty="0"/>
          </a:p>
        </p:txBody>
      </p:sp>
      <p:sp>
        <p:nvSpPr>
          <p:cNvPr id="4" name="Shape 2"/>
          <p:cNvSpPr/>
          <p:nvPr/>
        </p:nvSpPr>
        <p:spPr>
          <a:xfrm>
            <a:off x="640080" y="1438487"/>
            <a:ext cx="9706187" cy="1990513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640080" y="1438487"/>
            <a:ext cx="162780" cy="1990513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958428" y="1626447"/>
            <a:ext cx="9026565" cy="1730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i="1" dirty="0"/>
              <a:t>„</a:t>
            </a:r>
            <a:r>
              <a:rPr sz="2800" i="1" dirty="0"/>
              <a:t>Wie </a:t>
            </a:r>
            <a:r>
              <a:rPr sz="2800" i="1" dirty="0" err="1"/>
              <a:t>würde</a:t>
            </a:r>
            <a:r>
              <a:rPr sz="2800" i="1" dirty="0"/>
              <a:t> </a:t>
            </a:r>
            <a:r>
              <a:rPr sz="2800" i="1" dirty="0" err="1"/>
              <a:t>ein</a:t>
            </a:r>
            <a:r>
              <a:rPr sz="2800" i="1" dirty="0"/>
              <a:t> Computer dieses </a:t>
            </a:r>
            <a:r>
              <a:rPr sz="2800" i="1" dirty="0" err="1"/>
              <a:t>verdeckte</a:t>
            </a:r>
            <a:r>
              <a:rPr sz="2800" i="1" dirty="0"/>
              <a:t> Array </a:t>
            </a:r>
            <a:r>
              <a:rPr sz="2800" i="1" dirty="0" err="1"/>
              <a:t>sortieren</a:t>
            </a:r>
            <a:r>
              <a:rPr sz="2800" i="1" dirty="0"/>
              <a:t> - und </a:t>
            </a:r>
            <a:r>
              <a:rPr sz="2800" i="1" dirty="0" err="1"/>
              <a:t>vor</a:t>
            </a:r>
            <a:r>
              <a:rPr sz="2800" i="1" dirty="0"/>
              <a:t> </a:t>
            </a:r>
            <a:r>
              <a:rPr sz="2800" i="1" dirty="0" err="1"/>
              <a:t>welchem</a:t>
            </a:r>
            <a:r>
              <a:rPr sz="2800" i="1" dirty="0"/>
              <a:t> Problem </a:t>
            </a:r>
            <a:r>
              <a:rPr sz="2800" i="1" dirty="0" err="1"/>
              <a:t>steht</a:t>
            </a:r>
            <a:r>
              <a:rPr sz="2800" i="1" dirty="0"/>
              <a:t> er </a:t>
            </a:r>
            <a:r>
              <a:rPr sz="2800" i="1" dirty="0" err="1"/>
              <a:t>dabei</a:t>
            </a:r>
            <a:r>
              <a:rPr sz="2800" i="1" dirty="0"/>
              <a:t> </a:t>
            </a:r>
            <a:r>
              <a:rPr sz="2800" i="1" dirty="0" err="1"/>
              <a:t>eigentlich</a:t>
            </a:r>
            <a:r>
              <a:rPr sz="2800" i="1" dirty="0"/>
              <a:t>?</a:t>
            </a:r>
            <a:r>
              <a:rPr lang="de-DE" sz="2800" i="1" dirty="0"/>
              <a:t>"</a:t>
            </a:r>
            <a:endParaRPr sz="2800" i="1" dirty="0"/>
          </a:p>
        </p:txBody>
      </p:sp>
      <p:sp>
        <p:nvSpPr>
          <p:cNvPr id="7" name="Text 5"/>
          <p:cNvSpPr/>
          <p:nvPr/>
        </p:nvSpPr>
        <p:spPr>
          <a:xfrm>
            <a:off x="640080" y="5284046"/>
            <a:ext cx="109115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dirty="0"/>
          </a:p>
        </p:txBody>
      </p:sp>
      <p:pic>
        <p:nvPicPr>
          <p:cNvPr id="8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10" name="Text 0">
            <a:extLst>
              <a:ext uri="{FF2B5EF4-FFF2-40B4-BE49-F238E27FC236}">
                <a16:creationId xmlns:a16="http://schemas.microsoft.com/office/drawing/2014/main" id="{A736766D-DADA-8973-714C-F1BD5B31643B}"/>
              </a:ext>
            </a:extLst>
          </p:cNvPr>
          <p:cNvSpPr/>
          <p:nvPr/>
        </p:nvSpPr>
        <p:spPr>
          <a:xfrm>
            <a:off x="640080" y="4800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· VERMUTUNGEN ANSTELLEN</a:t>
            </a:r>
            <a:endParaRPr lang="en-US" dirty="0"/>
          </a:p>
        </p:txBody>
      </p:sp>
      <p:sp>
        <p:nvSpPr>
          <p:cNvPr id="12" name="Shape 2">
            <a:extLst>
              <a:ext uri="{FF2B5EF4-FFF2-40B4-BE49-F238E27FC236}">
                <a16:creationId xmlns:a16="http://schemas.microsoft.com/office/drawing/2014/main" id="{BE35BEFA-6EB1-D537-EC8C-D76FDA13CF27}"/>
              </a:ext>
            </a:extLst>
          </p:cNvPr>
          <p:cNvSpPr/>
          <p:nvPr/>
        </p:nvSpPr>
        <p:spPr>
          <a:xfrm>
            <a:off x="724264" y="3683421"/>
            <a:ext cx="9622004" cy="2785109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3">
            <a:extLst>
              <a:ext uri="{FF2B5EF4-FFF2-40B4-BE49-F238E27FC236}">
                <a16:creationId xmlns:a16="http://schemas.microsoft.com/office/drawing/2014/main" id="{677A0DAA-1A8E-53CE-D238-F37BFF49C83F}"/>
              </a:ext>
            </a:extLst>
          </p:cNvPr>
          <p:cNvSpPr/>
          <p:nvPr/>
        </p:nvSpPr>
        <p:spPr>
          <a:xfrm>
            <a:off x="642873" y="3683421"/>
            <a:ext cx="173160" cy="2785109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4">
            <a:extLst>
              <a:ext uri="{FF2B5EF4-FFF2-40B4-BE49-F238E27FC236}">
                <a16:creationId xmlns:a16="http://schemas.microsoft.com/office/drawing/2014/main" id="{52E32AAC-0447-8E23-31EB-1CC1400D4C31}"/>
              </a:ext>
            </a:extLst>
          </p:cNvPr>
          <p:cNvSpPr/>
          <p:nvPr/>
        </p:nvSpPr>
        <p:spPr>
          <a:xfrm>
            <a:off x="1163993" y="4141047"/>
            <a:ext cx="9026565" cy="1730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2800" b="1" i="1" dirty="0"/>
              <a:t>Eure Ideen: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/>
              <a:t>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/>
              <a:t>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/>
              <a:t>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i="1" dirty="0"/>
              <a:t>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· PROBLEM ANALYSIERE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darf der Computer tun?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700888" y="2050627"/>
            <a:ext cx="5212080" cy="1828800"/>
          </a:xfrm>
          <a:prstGeom prst="rect">
            <a:avLst/>
          </a:prstGeom>
          <a:solidFill>
            <a:srgbClr val="EAF2F8"/>
          </a:solidFill>
          <a:ln w="12700">
            <a:solidFill>
              <a:srgbClr val="D9E5F1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700888" y="2050627"/>
            <a:ext cx="109728" cy="1828800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1020928" y="2370667"/>
            <a:ext cx="640080" cy="640080"/>
          </a:xfrm>
          <a:prstGeom prst="ellipse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1020928" y="2370667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843888" y="2324947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Vergleichen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843888" y="2919307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dirty="0"/>
              <a:t>Zwei </a:t>
            </a:r>
            <a:r>
              <a:rPr dirty="0" err="1"/>
              <a:t>aufgedeckte</a:t>
            </a:r>
            <a:r>
              <a:rPr dirty="0"/>
              <a:t> Karten </a:t>
            </a:r>
            <a:r>
              <a:rPr dirty="0" err="1"/>
              <a:t>miteinander</a:t>
            </a:r>
            <a:endParaRPr dirty="0"/>
          </a:p>
          <a:p>
            <a:r>
              <a:rPr dirty="0" err="1"/>
              <a:t>vergleichen</a:t>
            </a:r>
            <a:r>
              <a:rPr dirty="0"/>
              <a:t> - so </a:t>
            </a:r>
            <a:r>
              <a:rPr dirty="0" err="1"/>
              <a:t>erkennt</a:t>
            </a:r>
            <a:r>
              <a:rPr dirty="0"/>
              <a:t> er </a:t>
            </a:r>
            <a:r>
              <a:rPr dirty="0" err="1"/>
              <a:t>kleinere</a:t>
            </a:r>
            <a:r>
              <a:rPr dirty="0"/>
              <a:t> </a:t>
            </a:r>
            <a:r>
              <a:rPr dirty="0" err="1"/>
              <a:t>oder</a:t>
            </a:r>
            <a:r>
              <a:rPr dirty="0"/>
              <a:t> </a:t>
            </a:r>
            <a:r>
              <a:rPr dirty="0" err="1"/>
              <a:t>größere</a:t>
            </a:r>
            <a:r>
              <a:rPr dirty="0"/>
              <a:t> Zahlen.</a:t>
            </a:r>
          </a:p>
        </p:txBody>
      </p:sp>
      <p:sp>
        <p:nvSpPr>
          <p:cNvPr id="17" name="Shape 15"/>
          <p:cNvSpPr/>
          <p:nvPr/>
        </p:nvSpPr>
        <p:spPr>
          <a:xfrm>
            <a:off x="6278728" y="2057400"/>
            <a:ext cx="5212080" cy="1828800"/>
          </a:xfrm>
          <a:prstGeom prst="rect">
            <a:avLst/>
          </a:prstGeom>
          <a:solidFill>
            <a:srgbClr val="EAF2F8"/>
          </a:solidFill>
          <a:ln w="12700">
            <a:solidFill>
              <a:srgbClr val="D9E5F1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6278728" y="2057400"/>
            <a:ext cx="109728" cy="1828800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6598768" y="2377440"/>
            <a:ext cx="640080" cy="640080"/>
          </a:xfrm>
          <a:prstGeom prst="ellipse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0" name="Text 18"/>
          <p:cNvSpPr/>
          <p:nvPr/>
        </p:nvSpPr>
        <p:spPr>
          <a:xfrm>
            <a:off x="6598768" y="23774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421728" y="233172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Tauschen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7421728" y="2926080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</a:t>
            </a:r>
            <a:r>
              <a:rPr lang="en-US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Gewichte</a:t>
            </a:r>
            <a:r>
              <a:rPr lang="en-US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miteinander tauschen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(Positionen vertauschen).</a:t>
            </a:r>
            <a:endParaRPr lang="en-US" dirty="0"/>
          </a:p>
        </p:txBody>
      </p:sp>
      <p:pic>
        <p:nvPicPr>
          <p:cNvPr id="29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8414" y="794437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· WICHTIGE ABGRENZUNG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18008" y="1000848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sz="3200" b="1" dirty="0"/>
          </a:p>
        </p:txBody>
      </p:sp>
      <p:sp>
        <p:nvSpPr>
          <p:cNvPr id="4" name="Shape 2"/>
          <p:cNvSpPr/>
          <p:nvPr/>
        </p:nvSpPr>
        <p:spPr>
          <a:xfrm>
            <a:off x="518008" y="1828800"/>
            <a:ext cx="4846320" cy="4114800"/>
          </a:xfrm>
          <a:prstGeom prst="rect">
            <a:avLst/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518008" y="1828800"/>
            <a:ext cx="4846320" cy="457200"/>
          </a:xfrm>
          <a:prstGeom prst="rect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518008" y="18288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GEGEBEN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92328" y="24688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der Computer tun darf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792328" y="3017520"/>
            <a:ext cx="4297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Eure </a:t>
            </a:r>
            <a:r>
              <a:rPr lang="en-US" sz="1400" b="1" dirty="0" err="1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Operationen</a:t>
            </a: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400" i="1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Vergleichen</a:t>
            </a: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00" i="1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Tauschen</a:t>
            </a: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92328" y="4297680"/>
            <a:ext cx="42976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dirty="0" err="1"/>
              <a:t>Diese</a:t>
            </a:r>
            <a:r>
              <a:rPr dirty="0"/>
              <a:t> </a:t>
            </a:r>
            <a:r>
              <a:rPr dirty="0" err="1"/>
              <a:t>Operationen</a:t>
            </a:r>
            <a:r>
              <a:rPr dirty="0"/>
              <a:t> </a:t>
            </a:r>
            <a:r>
              <a:rPr dirty="0" err="1"/>
              <a:t>sind</a:t>
            </a:r>
            <a:r>
              <a:rPr dirty="0"/>
              <a:t> die </a:t>
            </a:r>
            <a:r>
              <a:rPr dirty="0" err="1"/>
              <a:t>Einschränkungen</a:t>
            </a:r>
            <a:r>
              <a:rPr dirty="0"/>
              <a:t> - </a:t>
            </a:r>
            <a:r>
              <a:rPr dirty="0" err="1"/>
              <a:t>sie</a:t>
            </a:r>
            <a:r>
              <a:rPr dirty="0"/>
              <a:t> </a:t>
            </a:r>
            <a:r>
              <a:rPr dirty="0" err="1"/>
              <a:t>definieren</a:t>
            </a:r>
            <a:r>
              <a:rPr dirty="0"/>
              <a:t> das Problem.</a:t>
            </a:r>
          </a:p>
        </p:txBody>
      </p:sp>
      <p:sp>
        <p:nvSpPr>
          <p:cNvPr id="10" name="Shape 8"/>
          <p:cNvSpPr/>
          <p:nvPr/>
        </p:nvSpPr>
        <p:spPr>
          <a:xfrm>
            <a:off x="5638648" y="3611880"/>
            <a:ext cx="914400" cy="594360"/>
          </a:xfrm>
          <a:prstGeom prst="rightArrow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827368" y="1828800"/>
            <a:ext cx="4846320" cy="4114800"/>
          </a:xfrm>
          <a:prstGeom prst="rect">
            <a:avLst/>
          </a:prstGeom>
          <a:solidFill>
            <a:srgbClr val="FFF8DC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6827368" y="1828800"/>
            <a:ext cx="4846320" cy="457200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3" name="Text 11"/>
          <p:cNvSpPr/>
          <p:nvPr/>
        </p:nvSpPr>
        <p:spPr>
          <a:xfrm>
            <a:off x="6827368" y="182880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EURE  AUFGABE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101688" y="24688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7101688" y="3017520"/>
            <a:ext cx="4297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setzt der Computer die Operationen sinnvoll ein, um zuverlässig zu sortieren?</a:t>
            </a:r>
            <a:endParaRPr lang="en-US" b="1" dirty="0"/>
          </a:p>
        </p:txBody>
      </p:sp>
      <p:sp>
        <p:nvSpPr>
          <p:cNvPr id="16" name="Text 14"/>
          <p:cNvSpPr/>
          <p:nvPr/>
        </p:nvSpPr>
        <p:spPr>
          <a:xfrm>
            <a:off x="7101688" y="4480560"/>
            <a:ext cx="42976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t>Das ist eure Strategie - sie entscheidet, welches der Verfahren funktioniert.</a:t>
            </a:r>
          </a:p>
        </p:txBody>
      </p:sp>
      <p:pic>
        <p:nvPicPr>
          <p:cNvPr id="17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707813" y="1237826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b="1" dirty="0" err="1"/>
              <a:t>Tauscht</a:t>
            </a:r>
            <a:r>
              <a:rPr b="1" dirty="0"/>
              <a:t> </a:t>
            </a:r>
            <a:r>
              <a:rPr b="1" dirty="0" err="1"/>
              <a:t>eure</a:t>
            </a:r>
            <a:r>
              <a:rPr b="1" dirty="0"/>
              <a:t> </a:t>
            </a:r>
            <a:r>
              <a:rPr b="1" dirty="0" err="1"/>
              <a:t>ersten</a:t>
            </a:r>
            <a:r>
              <a:rPr b="1" dirty="0"/>
              <a:t> Ideen </a:t>
            </a:r>
            <a:r>
              <a:rPr b="1" dirty="0" err="1"/>
              <a:t>im</a:t>
            </a:r>
            <a:r>
              <a:rPr b="1" dirty="0"/>
              <a:t> </a:t>
            </a:r>
            <a:r>
              <a:rPr lang="de-DE" b="1" dirty="0" err="1"/>
              <a:t>Zweiert</a:t>
            </a:r>
            <a:r>
              <a:rPr b="1" dirty="0" err="1"/>
              <a:t>eam</a:t>
            </a:r>
            <a:r>
              <a:rPr b="1" dirty="0"/>
              <a:t> </a:t>
            </a:r>
            <a:r>
              <a:rPr b="1" dirty="0" err="1"/>
              <a:t>aus</a:t>
            </a:r>
            <a:r>
              <a:rPr lang="de-DE" b="1" dirty="0"/>
              <a:t>!  Wie wollt ihr vorgehen?</a:t>
            </a:r>
            <a:endParaRPr b="1" dirty="0"/>
          </a:p>
        </p:txBody>
      </p:sp>
      <p:sp>
        <p:nvSpPr>
          <p:cNvPr id="4" name="Shape 2"/>
          <p:cNvSpPr/>
          <p:nvPr/>
        </p:nvSpPr>
        <p:spPr>
          <a:xfrm>
            <a:off x="1188720" y="1920240"/>
            <a:ext cx="9814255" cy="3657600"/>
          </a:xfrm>
          <a:prstGeom prst="roundRect">
            <a:avLst>
              <a:gd name="adj" fmla="val 3750"/>
            </a:avLst>
          </a:prstGeom>
          <a:solidFill>
            <a:srgbClr val="EAF2F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1188720" y="1920240"/>
            <a:ext cx="164592" cy="3657600"/>
          </a:xfrm>
          <a:prstGeom prst="rect">
            <a:avLst/>
          </a:prstGeom>
          <a:solidFill>
            <a:srgbClr val="D6A300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1507068" y="2108199"/>
            <a:ext cx="9127066" cy="333586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 err="1"/>
              <a:t>Vergleicht</a:t>
            </a:r>
            <a:r>
              <a:rPr sz="2400" dirty="0"/>
              <a:t> </a:t>
            </a:r>
            <a:r>
              <a:rPr sz="2400" dirty="0" err="1"/>
              <a:t>eure</a:t>
            </a:r>
            <a:r>
              <a:rPr sz="2400" dirty="0"/>
              <a:t> </a:t>
            </a:r>
            <a:r>
              <a:rPr sz="2400" dirty="0" err="1"/>
              <a:t>ersten</a:t>
            </a:r>
            <a:r>
              <a:rPr sz="2400" dirty="0"/>
              <a:t> </a:t>
            </a:r>
            <a:r>
              <a:rPr sz="2400" dirty="0" err="1"/>
              <a:t>Vermutungen</a:t>
            </a:r>
            <a:r>
              <a:rPr sz="2400" dirty="0"/>
              <a:t> </a:t>
            </a:r>
            <a:r>
              <a:rPr sz="2400" dirty="0" err="1"/>
              <a:t>mit</a:t>
            </a:r>
            <a:r>
              <a:rPr sz="2400" dirty="0"/>
              <a:t> </a:t>
            </a:r>
            <a:r>
              <a:rPr sz="2400" dirty="0" err="1"/>
              <a:t>eurer</a:t>
            </a:r>
            <a:r>
              <a:rPr sz="2400" dirty="0"/>
              <a:t> </a:t>
            </a:r>
            <a:r>
              <a:rPr sz="2400" dirty="0" err="1"/>
              <a:t>Partnerin</a:t>
            </a:r>
            <a:r>
              <a:rPr sz="2400" dirty="0"/>
              <a:t> </a:t>
            </a:r>
            <a:r>
              <a:rPr sz="2400" dirty="0" err="1"/>
              <a:t>oder</a:t>
            </a:r>
            <a:r>
              <a:rPr sz="2400" dirty="0"/>
              <a:t> </a:t>
            </a:r>
            <a:r>
              <a:rPr sz="2400" dirty="0" err="1"/>
              <a:t>eurem</a:t>
            </a:r>
            <a:r>
              <a:rPr sz="2400" dirty="0"/>
              <a:t> Partner. </a:t>
            </a:r>
            <a:endParaRPr lang="de-DE" sz="2400" dirty="0"/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Wo </a:t>
            </a:r>
            <a:r>
              <a:rPr sz="2400" dirty="0" err="1"/>
              <a:t>seid</a:t>
            </a:r>
            <a:r>
              <a:rPr sz="2400" dirty="0"/>
              <a:t> </a:t>
            </a:r>
            <a:r>
              <a:rPr sz="2400" dirty="0" err="1"/>
              <a:t>ihr</a:t>
            </a:r>
            <a:r>
              <a:rPr sz="2400" dirty="0"/>
              <a:t> </a:t>
            </a:r>
            <a:r>
              <a:rPr sz="2400" dirty="0" err="1"/>
              <a:t>euch</a:t>
            </a:r>
            <a:r>
              <a:rPr sz="2400" dirty="0"/>
              <a:t> </a:t>
            </a:r>
            <a:r>
              <a:rPr sz="2400" dirty="0" err="1"/>
              <a:t>einig</a:t>
            </a:r>
            <a:r>
              <a:rPr sz="2400" dirty="0"/>
              <a:t>? </a:t>
            </a:r>
            <a:endParaRPr lang="de-DE" sz="2400" dirty="0"/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/>
              <a:t>Wo </a:t>
            </a:r>
            <a:r>
              <a:rPr sz="2400" dirty="0" err="1"/>
              <a:t>unterscheiden</a:t>
            </a:r>
            <a:r>
              <a:rPr sz="2400" dirty="0"/>
              <a:t> </a:t>
            </a:r>
            <a:r>
              <a:rPr sz="2400" dirty="0" err="1"/>
              <a:t>sich</a:t>
            </a:r>
            <a:r>
              <a:rPr sz="2400" dirty="0"/>
              <a:t> </a:t>
            </a:r>
            <a:r>
              <a:rPr sz="2400" dirty="0" err="1"/>
              <a:t>eure</a:t>
            </a:r>
            <a:r>
              <a:rPr sz="2400" dirty="0"/>
              <a:t> Ideen? </a:t>
            </a:r>
            <a:endParaRPr lang="de-DE" sz="2400" dirty="0"/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400" dirty="0" err="1"/>
              <a:t>Einigt</a:t>
            </a:r>
            <a:r>
              <a:rPr sz="2400" dirty="0"/>
              <a:t> </a:t>
            </a:r>
            <a:r>
              <a:rPr sz="2400" dirty="0" err="1"/>
              <a:t>euch</a:t>
            </a:r>
            <a:r>
              <a:rPr sz="2400" dirty="0"/>
              <a:t> auf </a:t>
            </a:r>
            <a:r>
              <a:rPr sz="2400" dirty="0" err="1"/>
              <a:t>eine</a:t>
            </a:r>
            <a:r>
              <a:rPr sz="2400" dirty="0"/>
              <a:t> </a:t>
            </a:r>
            <a:r>
              <a:rPr sz="2400" dirty="0" err="1"/>
              <a:t>gemeinsame</a:t>
            </a:r>
            <a:r>
              <a:rPr sz="2400" dirty="0"/>
              <a:t> </a:t>
            </a:r>
            <a:r>
              <a:rPr sz="2400" dirty="0" err="1"/>
              <a:t>Anfangsstrategie</a:t>
            </a:r>
            <a:r>
              <a:rPr sz="2400" dirty="0"/>
              <a:t>, die </a:t>
            </a:r>
            <a:r>
              <a:rPr sz="2400" dirty="0" err="1"/>
              <a:t>ihr</a:t>
            </a:r>
            <a:r>
              <a:rPr sz="2400" dirty="0"/>
              <a:t> </a:t>
            </a:r>
            <a:r>
              <a:rPr sz="2400" dirty="0" err="1"/>
              <a:t>gleich</a:t>
            </a:r>
            <a:r>
              <a:rPr sz="2400" dirty="0"/>
              <a:t> in der App </a:t>
            </a:r>
            <a:r>
              <a:rPr sz="2400" dirty="0" err="1"/>
              <a:t>testen</a:t>
            </a:r>
            <a:r>
              <a:rPr sz="2400" dirty="0"/>
              <a:t> </a:t>
            </a:r>
            <a:r>
              <a:rPr sz="2400" dirty="0" err="1"/>
              <a:t>werdet</a:t>
            </a:r>
            <a:r>
              <a:rPr lang="de-DE" sz="2400" dirty="0"/>
              <a:t>!</a:t>
            </a:r>
            <a:endParaRPr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5943600"/>
            <a:ext cx="109115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dirty="0" err="1"/>
              <a:t>Notiert</a:t>
            </a:r>
            <a:r>
              <a:rPr dirty="0"/>
              <a:t> </a:t>
            </a:r>
            <a:r>
              <a:rPr dirty="0" err="1"/>
              <a:t>eure</a:t>
            </a:r>
            <a:r>
              <a:rPr dirty="0"/>
              <a:t> </a:t>
            </a:r>
            <a:r>
              <a:rPr dirty="0" err="1"/>
              <a:t>Anfangsstrategie</a:t>
            </a:r>
            <a:r>
              <a:rPr dirty="0"/>
              <a:t> auf dem </a:t>
            </a:r>
            <a:r>
              <a:rPr dirty="0" err="1"/>
              <a:t>Arbeitsblatt</a:t>
            </a:r>
            <a:r>
              <a:rPr dirty="0"/>
              <a:t> - so </a:t>
            </a:r>
            <a:r>
              <a:rPr dirty="0" err="1"/>
              <a:t>klar</a:t>
            </a:r>
            <a:r>
              <a:rPr dirty="0"/>
              <a:t>, </a:t>
            </a:r>
            <a:r>
              <a:rPr dirty="0" err="1"/>
              <a:t>dass</a:t>
            </a:r>
            <a:r>
              <a:rPr dirty="0"/>
              <a:t> </a:t>
            </a:r>
            <a:r>
              <a:rPr dirty="0" err="1"/>
              <a:t>jemand</a:t>
            </a:r>
            <a:r>
              <a:rPr dirty="0"/>
              <a:t> </a:t>
            </a:r>
            <a:r>
              <a:rPr dirty="0" err="1"/>
              <a:t>anderes</a:t>
            </a:r>
            <a:r>
              <a:rPr dirty="0"/>
              <a:t> </a:t>
            </a:r>
            <a:r>
              <a:rPr dirty="0" err="1"/>
              <a:t>sie</a:t>
            </a:r>
            <a:r>
              <a:rPr dirty="0"/>
              <a:t> </a:t>
            </a:r>
            <a:r>
              <a:rPr dirty="0" err="1"/>
              <a:t>nachvollziehen</a:t>
            </a:r>
            <a:r>
              <a:rPr dirty="0"/>
              <a:t> </a:t>
            </a:r>
            <a:r>
              <a:rPr dirty="0" err="1"/>
              <a:t>könnte</a:t>
            </a:r>
            <a:r>
              <a:rPr dirty="0"/>
              <a:t>.</a:t>
            </a:r>
          </a:p>
        </p:txBody>
      </p:sp>
      <p:pic>
        <p:nvPicPr>
          <p:cNvPr id="8" name="Image 0" descr="/home/claude/schullogo.png"/>
          <p:cNvPicPr>
            <a:picLocks noChangeAspect="1"/>
          </p:cNvPicPr>
          <p:nvPr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10" name="Text 0">
            <a:extLst>
              <a:ext uri="{FF2B5EF4-FFF2-40B4-BE49-F238E27FC236}">
                <a16:creationId xmlns:a16="http://schemas.microsoft.com/office/drawing/2014/main" id="{4CD0EE8D-41CF-D639-0464-6473A30740CF}"/>
              </a:ext>
            </a:extLst>
          </p:cNvPr>
          <p:cNvSpPr/>
          <p:nvPr/>
        </p:nvSpPr>
        <p:spPr>
          <a:xfrm>
            <a:off x="707813" y="731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· STRATEGIE ENTWICKELN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6568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4 - WISSEN ANEIGNEN · TEIL A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26568" y="9601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Sortieralgorithmus hat drei Teile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26568" y="1453727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Formuliert eure Strategie so, dass alle drei Teile erkennbar sind.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265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4265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/>
          <p:cNvSpPr/>
          <p:nvPr/>
        </p:nvSpPr>
        <p:spPr>
          <a:xfrm>
            <a:off x="4265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265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4265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Reihenfolge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265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Computer soll …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008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B. jede Position von … </a:t>
            </a:r>
            <a:r>
              <a:rPr lang="en-US" sz="1100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durchgehen</a:t>
            </a: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127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43127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/>
          <p:cNvSpPr/>
          <p:nvPr/>
        </p:nvSpPr>
        <p:spPr>
          <a:xfrm>
            <a:off x="43127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3127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43127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Vergleichsregel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3127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entscheidet dabei …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870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B. ob das aktuelle Element … , und dann …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1989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81989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/>
          <p:cNvSpPr/>
          <p:nvPr/>
        </p:nvSpPr>
        <p:spPr>
          <a:xfrm>
            <a:off x="81989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3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1989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6000" dirty="0"/>
          </a:p>
        </p:txBody>
      </p:sp>
      <p:sp>
        <p:nvSpPr>
          <p:cNvPr id="23" name="Text 21"/>
          <p:cNvSpPr/>
          <p:nvPr/>
        </p:nvSpPr>
        <p:spPr>
          <a:xfrm>
            <a:off x="81989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Abbruchbedingung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81989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ist fertig, wenn 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4732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100" dirty="0"/>
          </a:p>
        </p:txBody>
      </p:sp>
      <p:pic>
        <p:nvPicPr>
          <p:cNvPr id="26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640080" y="6400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„Sort ist Mord?!" · Informatik Q1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dirty="0"/>
          </a:p>
        </p:txBody>
      </p:sp>
      <p:sp>
        <p:nvSpPr>
          <p:cNvPr id="4" name="Text 2"/>
          <p:cNvSpPr/>
          <p:nvPr/>
        </p:nvSpPr>
        <p:spPr>
          <a:xfrm>
            <a:off x="716280" y="1200573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de-DE" sz="3200" b="1" dirty="0"/>
              <a:t>Nicht schlecht!  Da kann man mal klatschen!</a:t>
            </a:r>
          </a:p>
        </p:txBody>
      </p:sp>
      <p:sp>
        <p:nvSpPr>
          <p:cNvPr id="5" name="Shape 3"/>
          <p:cNvSpPr/>
          <p:nvPr/>
        </p:nvSpPr>
        <p:spPr>
          <a:xfrm>
            <a:off x="365760" y="3000586"/>
            <a:ext cx="548640" cy="548640"/>
          </a:xfrm>
          <a:prstGeom prst="ellipse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6" name="Text 4"/>
          <p:cNvSpPr/>
          <p:nvPr/>
        </p:nvSpPr>
        <p:spPr>
          <a:xfrm>
            <a:off x="365760" y="300058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76653" y="4302422"/>
            <a:ext cx="9834882" cy="103157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Welches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Sortierverfahren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ähnelt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eurem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Verfahren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am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meisten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</a:p>
          <a:p>
            <a:pPr marL="0" indent="0">
              <a:buNone/>
            </a:pPr>
            <a:endParaRPr lang="en-US" sz="2400" b="1" kern="0" spc="200" dirty="0">
              <a:solidFill>
                <a:srgbClr val="2E75B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gibt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es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Unterschiede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 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365760" y="4165600"/>
            <a:ext cx="548640" cy="548640"/>
          </a:xfrm>
          <a:prstGeom prst="ellipse">
            <a:avLst/>
          </a:prstGeom>
          <a:solidFill>
            <a:srgbClr val="2E75B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0" name="Text 8"/>
          <p:cNvSpPr/>
          <p:nvPr/>
        </p:nvSpPr>
        <p:spPr>
          <a:xfrm>
            <a:off x="365760" y="41656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66800" y="3070350"/>
            <a:ext cx="1054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Schaut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euch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die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Sortierverfahren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ihren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2400" b="1" kern="0" spc="200" dirty="0" err="1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Animationen</a:t>
            </a:r>
            <a:r>
              <a:rPr lang="en-US" sz="2400" b="1" kern="0" spc="2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an!</a:t>
            </a:r>
            <a:endParaRPr lang="en-US" sz="2400" dirty="0"/>
          </a:p>
        </p:txBody>
      </p:sp>
      <p:pic>
        <p:nvPicPr>
          <p:cNvPr id="21" name="Image 0" descr="/home/claude/schullogo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pic>
        <p:nvPicPr>
          <p:cNvPr id="23" name="Grafik 22" descr="Klatschen GIFs | Tenor">
            <a:extLst>
              <a:ext uri="{FF2B5EF4-FFF2-40B4-BE49-F238E27FC236}">
                <a16:creationId xmlns:a16="http://schemas.microsoft.com/office/drawing/2014/main" id="{77A08DCC-2A3F-C939-CB9E-E92B929EB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5535" y="600108"/>
            <a:ext cx="2286000" cy="2127849"/>
          </a:xfrm>
          <a:prstGeom prst="rect">
            <a:avLst/>
          </a:prstGeom>
        </p:spPr>
      </p:pic>
      <p:sp>
        <p:nvSpPr>
          <p:cNvPr id="24" name="Pfeil: nach unten 23">
            <a:extLst>
              <a:ext uri="{FF2B5EF4-FFF2-40B4-BE49-F238E27FC236}">
                <a16:creationId xmlns:a16="http://schemas.microsoft.com/office/drawing/2014/main" id="{B9C248B7-7B18-6E04-2B98-998D7BC85812}"/>
              </a:ext>
            </a:extLst>
          </p:cNvPr>
          <p:cNvSpPr/>
          <p:nvPr/>
        </p:nvSpPr>
        <p:spPr>
          <a:xfrm>
            <a:off x="5317067" y="3617638"/>
            <a:ext cx="381000" cy="61637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 0">
            <a:extLst>
              <a:ext uri="{FF2B5EF4-FFF2-40B4-BE49-F238E27FC236}">
                <a16:creationId xmlns:a16="http://schemas.microsoft.com/office/drawing/2014/main" id="{E46B2114-1518-FA68-2BE4-8937BA2CD940}"/>
              </a:ext>
            </a:extLst>
          </p:cNvPr>
          <p:cNvSpPr/>
          <p:nvPr/>
        </p:nvSpPr>
        <p:spPr>
          <a:xfrm>
            <a:off x="365760" y="584199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kern="0" spc="4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SELBST WISSEN ANEIGNEN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96D763-2212-B8CE-14BD-414B2495E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88FE0F44-D958-AF45-D711-86A47F529856}"/>
              </a:ext>
            </a:extLst>
          </p:cNvPr>
          <p:cNvSpPr/>
          <p:nvPr/>
        </p:nvSpPr>
        <p:spPr>
          <a:xfrm>
            <a:off x="640080" y="8686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Sortieralgorithmus hat drei Teile</a:t>
            </a:r>
            <a:endParaRPr lang="en-US" sz="26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4F84648-6353-BFF8-65E9-E6A4221E112A}"/>
              </a:ext>
            </a:extLst>
          </p:cNvPr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Formuliert eure Strategie so, dass alle drei Teile erkennbar sind.</a:t>
            </a:r>
            <a:endParaRPr lang="en-US" sz="140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099E03DD-28E8-5673-BF19-D8305662B018}"/>
              </a:ext>
            </a:extLst>
          </p:cNvPr>
          <p:cNvSpPr/>
          <p:nvPr/>
        </p:nvSpPr>
        <p:spPr>
          <a:xfrm>
            <a:off x="4265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41E37EDD-BF8B-549A-6AF9-E50D11AE3A08}"/>
              </a:ext>
            </a:extLst>
          </p:cNvPr>
          <p:cNvSpPr/>
          <p:nvPr/>
        </p:nvSpPr>
        <p:spPr>
          <a:xfrm>
            <a:off x="4265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743E5BFD-6FB4-32D6-A661-337B1182FD0B}"/>
              </a:ext>
            </a:extLst>
          </p:cNvPr>
          <p:cNvSpPr/>
          <p:nvPr/>
        </p:nvSpPr>
        <p:spPr>
          <a:xfrm>
            <a:off x="4265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1</a:t>
            </a:r>
            <a:endParaRPr lang="en-US" sz="12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BC815BBB-8E89-C312-29B8-36D2D1AB0DF7}"/>
              </a:ext>
            </a:extLst>
          </p:cNvPr>
          <p:cNvSpPr/>
          <p:nvPr/>
        </p:nvSpPr>
        <p:spPr>
          <a:xfrm>
            <a:off x="4265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60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A9A2DCD1-F9CF-547B-9603-9370337B9E2E}"/>
              </a:ext>
            </a:extLst>
          </p:cNvPr>
          <p:cNvSpPr/>
          <p:nvPr/>
        </p:nvSpPr>
        <p:spPr>
          <a:xfrm>
            <a:off x="4265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Reihenfolge</a:t>
            </a:r>
            <a:endParaRPr lang="en-US" sz="2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3DCD94C1-7A4E-CF75-20C6-545B6FC83F9A}"/>
              </a:ext>
            </a:extLst>
          </p:cNvPr>
          <p:cNvSpPr/>
          <p:nvPr/>
        </p:nvSpPr>
        <p:spPr>
          <a:xfrm>
            <a:off x="4265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Computer soll …</a:t>
            </a:r>
            <a:endParaRPr lang="en-US" sz="130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375CFF4D-C564-92C6-7357-65FDF33071B6}"/>
              </a:ext>
            </a:extLst>
          </p:cNvPr>
          <p:cNvSpPr/>
          <p:nvPr/>
        </p:nvSpPr>
        <p:spPr>
          <a:xfrm>
            <a:off x="7008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B. jede Position von … </a:t>
            </a:r>
            <a:r>
              <a:rPr lang="en-US" sz="1100" dirty="0" err="1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durchgehen</a:t>
            </a: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7B3F0BAC-DBA7-054F-848D-552CC6B7A796}"/>
              </a:ext>
            </a:extLst>
          </p:cNvPr>
          <p:cNvSpPr/>
          <p:nvPr/>
        </p:nvSpPr>
        <p:spPr>
          <a:xfrm>
            <a:off x="43127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BC124EF3-C279-DE15-C67E-2BC0848267C3}"/>
              </a:ext>
            </a:extLst>
          </p:cNvPr>
          <p:cNvSpPr/>
          <p:nvPr/>
        </p:nvSpPr>
        <p:spPr>
          <a:xfrm>
            <a:off x="43127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257EA85E-E4F1-D62E-39CC-4751016BDE4E}"/>
              </a:ext>
            </a:extLst>
          </p:cNvPr>
          <p:cNvSpPr/>
          <p:nvPr/>
        </p:nvSpPr>
        <p:spPr>
          <a:xfrm>
            <a:off x="43127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2</a:t>
            </a:r>
            <a:endParaRPr lang="en-US" sz="1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B83146BD-B1B4-8CBA-908C-AB108CEBB36C}"/>
              </a:ext>
            </a:extLst>
          </p:cNvPr>
          <p:cNvSpPr/>
          <p:nvPr/>
        </p:nvSpPr>
        <p:spPr>
          <a:xfrm>
            <a:off x="43127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</a:t>
            </a:r>
            <a:endParaRPr lang="en-US" sz="60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23715A8A-8008-4892-0EE4-E832BE6F6877}"/>
              </a:ext>
            </a:extLst>
          </p:cNvPr>
          <p:cNvSpPr/>
          <p:nvPr/>
        </p:nvSpPr>
        <p:spPr>
          <a:xfrm>
            <a:off x="43127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Vergleichsregel</a:t>
            </a:r>
            <a:endParaRPr lang="en-US" sz="22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F622C173-3614-069C-F941-EE72B9D50125}"/>
              </a:ext>
            </a:extLst>
          </p:cNvPr>
          <p:cNvSpPr/>
          <p:nvPr/>
        </p:nvSpPr>
        <p:spPr>
          <a:xfrm>
            <a:off x="43127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entscheidet dabei …</a:t>
            </a:r>
            <a:endParaRPr lang="en-US" sz="13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B506367E-3AA0-7F1D-6DDC-7F5A7663EE8D}"/>
              </a:ext>
            </a:extLst>
          </p:cNvPr>
          <p:cNvSpPr/>
          <p:nvPr/>
        </p:nvSpPr>
        <p:spPr>
          <a:xfrm>
            <a:off x="45870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z. B. ob das aktuelle Element … , und dann …</a:t>
            </a:r>
            <a:endParaRPr lang="en-US" sz="1100" dirty="0"/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F5F3E35F-D7EF-A8A1-85AB-EA88CC2E295C}"/>
              </a:ext>
            </a:extLst>
          </p:cNvPr>
          <p:cNvSpPr/>
          <p:nvPr/>
        </p:nvSpPr>
        <p:spPr>
          <a:xfrm>
            <a:off x="8198968" y="2194560"/>
            <a:ext cx="3566160" cy="393192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25400">
            <a:solidFill>
              <a:srgbClr val="EAF2F8"/>
            </a:solidFill>
            <a:prstDash val="solid"/>
          </a:ln>
          <a:effectLst>
            <a:outerShdw blurRad="101600" dist="25400" dir="54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A17979D0-7543-676A-7B51-0B04458FF0CC}"/>
              </a:ext>
            </a:extLst>
          </p:cNvPr>
          <p:cNvSpPr/>
          <p:nvPr/>
        </p:nvSpPr>
        <p:spPr>
          <a:xfrm>
            <a:off x="8198968" y="2194560"/>
            <a:ext cx="3566160" cy="640080"/>
          </a:xfrm>
          <a:prstGeom prst="rect">
            <a:avLst/>
          </a:prstGeom>
          <a:solidFill>
            <a:srgbClr val="1F4E79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2D09495B-9D83-A83A-B8AE-A79FCCE337AD}"/>
              </a:ext>
            </a:extLst>
          </p:cNvPr>
          <p:cNvSpPr/>
          <p:nvPr/>
        </p:nvSpPr>
        <p:spPr>
          <a:xfrm>
            <a:off x="8198968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400" dirty="0">
                <a:solidFill>
                  <a:srgbClr val="D9E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Teil 3</a:t>
            </a:r>
            <a:endParaRPr lang="en-US" sz="12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10071107-B394-9488-473D-A3A9BD1CA44E}"/>
              </a:ext>
            </a:extLst>
          </p:cNvPr>
          <p:cNvSpPr/>
          <p:nvPr/>
        </p:nvSpPr>
        <p:spPr>
          <a:xfrm>
            <a:off x="8198968" y="31089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60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4D0CD43A-86AB-36B2-9D0C-F6748F17249B}"/>
              </a:ext>
            </a:extLst>
          </p:cNvPr>
          <p:cNvSpPr/>
          <p:nvPr/>
        </p:nvSpPr>
        <p:spPr>
          <a:xfrm>
            <a:off x="8198968" y="41148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F4E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Abbruchbedingung</a:t>
            </a:r>
            <a:endParaRPr lang="en-US" sz="22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06237F11-C72D-A30A-2320-1DEDD5917ED4}"/>
              </a:ext>
            </a:extLst>
          </p:cNvPr>
          <p:cNvSpPr/>
          <p:nvPr/>
        </p:nvSpPr>
        <p:spPr>
          <a:xfrm>
            <a:off x="8198968" y="46177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 ist fertig, wenn …</a:t>
            </a:r>
            <a:endParaRPr lang="en-US" sz="1300" dirty="0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4535A73A-E850-696C-A347-6F3B245AB95F}"/>
              </a:ext>
            </a:extLst>
          </p:cNvPr>
          <p:cNvSpPr/>
          <p:nvPr/>
        </p:nvSpPr>
        <p:spPr>
          <a:xfrm>
            <a:off x="8473288" y="5120640"/>
            <a:ext cx="301752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1100" dirty="0"/>
          </a:p>
        </p:txBody>
      </p:sp>
      <p:pic>
        <p:nvPicPr>
          <p:cNvPr id="26" name="Image 0" descr="/home/claude/schullogo.png">
            <a:extLst>
              <a:ext uri="{FF2B5EF4-FFF2-40B4-BE49-F238E27FC236}">
                <a16:creationId xmlns:a16="http://schemas.microsoft.com/office/drawing/2014/main" id="{84FAE3E9-A92D-E86C-4BFA-58696891C26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10911535" y="6355080"/>
            <a:ext cx="960120" cy="448056"/>
          </a:xfrm>
          <a:prstGeom prst="rect">
            <a:avLst/>
          </a:prstGeom>
        </p:spPr>
      </p:pic>
      <p:sp>
        <p:nvSpPr>
          <p:cNvPr id="27" name="Text 24">
            <a:extLst>
              <a:ext uri="{FF2B5EF4-FFF2-40B4-BE49-F238E27FC236}">
                <a16:creationId xmlns:a16="http://schemas.microsoft.com/office/drawing/2014/main" id="{CA155C4A-83C6-A905-A083-1889942BC491}"/>
              </a:ext>
            </a:extLst>
          </p:cNvPr>
          <p:cNvSpPr/>
          <p:nvPr/>
        </p:nvSpPr>
        <p:spPr>
          <a:xfrm>
            <a:off x="640080" y="6400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„Sort ist Mord?!" · Informatik Q1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43688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Microsoft Office PowerPoint</Application>
  <PresentationFormat>Breitbild</PresentationFormat>
  <Paragraphs>150</Paragraphs>
  <Slides>15</Slides>
  <Notes>10</Notes>
  <HiddenSlides>4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Consolas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Städtisches Gymnasium Kreuztal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 ist Mord?!</dc:title>
  <dc:subject>Sortierstrategien Q1</dc:subject>
  <dc:creator>Städtisches Gymnasium Kreuztal · Informatik</dc:creator>
  <cp:lastModifiedBy>Leon Bechtel</cp:lastModifiedBy>
  <cp:revision>21</cp:revision>
  <dcterms:created xsi:type="dcterms:W3CDTF">2026-05-26T10:11:45Z</dcterms:created>
  <dcterms:modified xsi:type="dcterms:W3CDTF">2026-05-27T16:36:57Z</dcterms:modified>
</cp:coreProperties>
</file>